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8"/>
  </p:notesMasterIdLst>
  <p:sldIdLst>
    <p:sldId id="256" r:id="rId2"/>
    <p:sldId id="275" r:id="rId3"/>
    <p:sldId id="258" r:id="rId4"/>
    <p:sldId id="269" r:id="rId5"/>
    <p:sldId id="274" r:id="rId6"/>
    <p:sldId id="257" r:id="rId7"/>
    <p:sldId id="276" r:id="rId8"/>
    <p:sldId id="273" r:id="rId9"/>
    <p:sldId id="282" r:id="rId10"/>
    <p:sldId id="272" r:id="rId11"/>
    <p:sldId id="280" r:id="rId12"/>
    <p:sldId id="279" r:id="rId13"/>
    <p:sldId id="259" r:id="rId14"/>
    <p:sldId id="270" r:id="rId15"/>
    <p:sldId id="262" r:id="rId16"/>
    <p:sldId id="283" r:id="rId17"/>
    <p:sldId id="267" r:id="rId18"/>
    <p:sldId id="285" r:id="rId19"/>
    <p:sldId id="266" r:id="rId20"/>
    <p:sldId id="286" r:id="rId21"/>
    <p:sldId id="277" r:id="rId22"/>
    <p:sldId id="287" r:id="rId23"/>
    <p:sldId id="294" r:id="rId24"/>
    <p:sldId id="288" r:id="rId25"/>
    <p:sldId id="289" r:id="rId26"/>
    <p:sldId id="263" r:id="rId27"/>
    <p:sldId id="292" r:id="rId28"/>
    <p:sldId id="291" r:id="rId29"/>
    <p:sldId id="264" r:id="rId30"/>
    <p:sldId id="278" r:id="rId31"/>
    <p:sldId id="265" r:id="rId32"/>
    <p:sldId id="261" r:id="rId33"/>
    <p:sldId id="268" r:id="rId34"/>
    <p:sldId id="295" r:id="rId35"/>
    <p:sldId id="296" r:id="rId36"/>
    <p:sldId id="29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5" autoAdjust="0"/>
    <p:restoredTop sz="94624" autoAdjust="0"/>
  </p:normalViewPr>
  <p:slideViewPr>
    <p:cSldViewPr>
      <p:cViewPr>
        <p:scale>
          <a:sx n="70" d="100"/>
          <a:sy n="70" d="100"/>
        </p:scale>
        <p:origin x="-13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BA022-40AD-44D3-A902-526EB87AA393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89708-BF0F-45CA-BECA-C215311E6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89708-BF0F-45CA-BECA-C215311E6C4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89708-BF0F-45CA-BECA-C215311E6C4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89708-BF0F-45CA-BECA-C215311E6C4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466E2FC-172D-47AA-AA87-392D02C9897A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CDE2084-C228-4600-8660-ADFB456EC3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E2FC-172D-47AA-AA87-392D02C9897A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2084-C228-4600-8660-ADFB456EC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E2FC-172D-47AA-AA87-392D02C9897A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2084-C228-4600-8660-ADFB456EC3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E2FC-172D-47AA-AA87-392D02C9897A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2084-C228-4600-8660-ADFB456EC3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466E2FC-172D-47AA-AA87-392D02C9897A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CDE2084-C228-4600-8660-ADFB456EC3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E2FC-172D-47AA-AA87-392D02C9897A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2084-C228-4600-8660-ADFB456EC3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E2FC-172D-47AA-AA87-392D02C9897A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2084-C228-4600-8660-ADFB456EC3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E2FC-172D-47AA-AA87-392D02C9897A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2084-C228-4600-8660-ADFB456EC3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E2FC-172D-47AA-AA87-392D02C9897A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2084-C228-4600-8660-ADFB456EC3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E2FC-172D-47AA-AA87-392D02C9897A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2084-C228-4600-8660-ADFB456EC3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E2FC-172D-47AA-AA87-392D02C9897A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2084-C228-4600-8660-ADFB456EC3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466E2FC-172D-47AA-AA87-392D02C9897A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CDE2084-C228-4600-8660-ADFB456EC3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fordmusiconline.com/subscriber/article/grove/music/45303" TargetMode="External"/><Relationship Id="rId2" Type="http://schemas.openxmlformats.org/officeDocument/2006/relationships/hyperlink" Target="http://www.anthropology.ua.edu/cultures/cultures.php?culture=Structuralism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biography/Giosue-Carducci" TargetMode="External"/><Relationship Id="rId2" Type="http://schemas.openxmlformats.org/officeDocument/2006/relationships/hyperlink" Target="https://www.britannica.com/biography/Ferdinand-de-Saussur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xfordmusiconline.com/subscriber/article/grove/music/20815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Giacomo</a:t>
            </a:r>
            <a:r>
              <a:rPr lang="en-US" dirty="0" smtClean="0"/>
              <a:t> </a:t>
            </a:r>
            <a:r>
              <a:rPr lang="en-US" dirty="0" err="1" smtClean="0"/>
              <a:t>Setaccioli’s</a:t>
            </a:r>
            <a:r>
              <a:rPr lang="en-US" dirty="0" smtClean="0"/>
              <a:t> Clarinet Sonata: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Study of Semiotics and Performance Decisions</a:t>
            </a:r>
            <a:endParaRPr lang="en-US" dirty="0"/>
          </a:p>
        </p:txBody>
      </p:sp>
      <p:sp>
        <p:nvSpPr>
          <p:cNvPr id="19458" name="AutoShape 2" descr="Image result for robert hatten 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Extra-Musical References in the Score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229600" cy="320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495800"/>
            <a:ext cx="8229600" cy="94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4864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6781800" y="4267200"/>
            <a:ext cx="914400" cy="152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038600" y="4267200"/>
            <a:ext cx="914400" cy="152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Aurelio </a:t>
            </a:r>
            <a:r>
              <a:rPr lang="en-US" dirty="0" err="1" smtClean="0"/>
              <a:t>Magnani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305800" cy="4937760"/>
          </a:xfrm>
        </p:spPr>
        <p:txBody>
          <a:bodyPr/>
          <a:lstStyle/>
          <a:p>
            <a:r>
              <a:rPr lang="en-US" dirty="0" smtClean="0"/>
              <a:t>1856-1921</a:t>
            </a:r>
          </a:p>
          <a:p>
            <a:r>
              <a:rPr lang="en-US" dirty="0" smtClean="0"/>
              <a:t>Dedication is historically relevant</a:t>
            </a:r>
            <a:endParaRPr lang="en-US" dirty="0" smtClean="0"/>
          </a:p>
          <a:p>
            <a:r>
              <a:rPr lang="en-US" dirty="0" smtClean="0"/>
              <a:t>Famous Clarinetist and teacher </a:t>
            </a:r>
          </a:p>
          <a:p>
            <a:r>
              <a:rPr lang="en-US" dirty="0" smtClean="0"/>
              <a:t>Taught at </a:t>
            </a:r>
            <a:r>
              <a:rPr lang="en-US" dirty="0" err="1" smtClean="0"/>
              <a:t>Liceo</a:t>
            </a:r>
            <a:r>
              <a:rPr lang="en-US" dirty="0" smtClean="0"/>
              <a:t> Musicale </a:t>
            </a:r>
            <a:r>
              <a:rPr lang="en-US" dirty="0" err="1" smtClean="0"/>
              <a:t>di</a:t>
            </a:r>
            <a:r>
              <a:rPr lang="en-US" dirty="0" smtClean="0"/>
              <a:t> Santa Cecilia (where </a:t>
            </a:r>
            <a:r>
              <a:rPr lang="en-US" dirty="0" err="1" smtClean="0"/>
              <a:t>Setaccioli</a:t>
            </a:r>
            <a:r>
              <a:rPr lang="en-US" dirty="0" smtClean="0"/>
              <a:t> studied)</a:t>
            </a:r>
          </a:p>
          <a:p>
            <a:r>
              <a:rPr lang="en-US" dirty="0" smtClean="0"/>
              <a:t>Wrote a three-part method book for clarinet</a:t>
            </a:r>
          </a:p>
          <a:p>
            <a:r>
              <a:rPr lang="en-US" dirty="0" smtClean="0"/>
              <a:t>Rhythmical similarities: Rhythmic complexities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Time-of-Day Titles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 err="1" smtClean="0"/>
              <a:t>Meriggio</a:t>
            </a:r>
            <a:r>
              <a:rPr lang="en-US" i="1" dirty="0" smtClean="0"/>
              <a:t> </a:t>
            </a:r>
            <a:r>
              <a:rPr lang="en-US" dirty="0" smtClean="0"/>
              <a:t>or </a:t>
            </a:r>
            <a:r>
              <a:rPr lang="en-US" i="1" dirty="0" smtClean="0"/>
              <a:t>Midday/Noon</a:t>
            </a:r>
          </a:p>
          <a:p>
            <a:r>
              <a:rPr lang="en-US" i="1" dirty="0" err="1" smtClean="0"/>
              <a:t>Notturno</a:t>
            </a:r>
            <a:r>
              <a:rPr lang="en-US" i="1" dirty="0" smtClean="0"/>
              <a:t> </a:t>
            </a:r>
            <a:r>
              <a:rPr lang="en-US" dirty="0" smtClean="0"/>
              <a:t>or </a:t>
            </a:r>
            <a:r>
              <a:rPr lang="en-US" i="1" dirty="0" smtClean="0"/>
              <a:t>Night</a:t>
            </a:r>
          </a:p>
          <a:p>
            <a:r>
              <a:rPr lang="en-US" i="1" dirty="0" smtClean="0"/>
              <a:t>Alba </a:t>
            </a:r>
            <a:r>
              <a:rPr lang="en-US" dirty="0" smtClean="0"/>
              <a:t>or </a:t>
            </a:r>
            <a:r>
              <a:rPr lang="en-US" i="1" dirty="0" smtClean="0"/>
              <a:t>Dawn</a:t>
            </a:r>
          </a:p>
          <a:p>
            <a:r>
              <a:rPr lang="en-US" dirty="0" smtClean="0"/>
              <a:t>Meant to evoke a mindset, not meant to be programmatic</a:t>
            </a:r>
          </a:p>
          <a:p>
            <a:r>
              <a:rPr lang="en-US" dirty="0" smtClean="0"/>
              <a:t>“There are three movements, each preceded by a title that suggests the atmosphere of music: Noon, Night, Dawn. There is no programmatic or descriptive intent, but the musical accent is affected, as a state of mind, and impresses the course of emotional and changing musical trends.”—Guido </a:t>
            </a:r>
            <a:r>
              <a:rPr lang="en-US" dirty="0" err="1" smtClean="0"/>
              <a:t>Pannain</a:t>
            </a:r>
            <a:r>
              <a:rPr lang="en-US" dirty="0" smtClean="0"/>
              <a:t>, “</a:t>
            </a:r>
            <a:r>
              <a:rPr lang="en-US" dirty="0" err="1" smtClean="0"/>
              <a:t>Profilo</a:t>
            </a:r>
            <a:r>
              <a:rPr lang="en-US" dirty="0" smtClean="0"/>
              <a:t> musicale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Giacomo</a:t>
            </a:r>
            <a:r>
              <a:rPr lang="en-US" dirty="0" smtClean="0"/>
              <a:t> </a:t>
            </a:r>
            <a:r>
              <a:rPr lang="en-US" dirty="0" err="1" smtClean="0"/>
              <a:t>Setaccioli</a:t>
            </a:r>
            <a:r>
              <a:rPr lang="en-US" dirty="0" smtClean="0"/>
              <a:t>,”</a:t>
            </a:r>
            <a:r>
              <a:rPr lang="en-US" i="1" dirty="0" smtClean="0"/>
              <a:t> </a:t>
            </a:r>
            <a:r>
              <a:rPr lang="en-US" i="1" dirty="0" err="1" smtClean="0"/>
              <a:t>Giacomo</a:t>
            </a:r>
            <a:r>
              <a:rPr lang="en-US" i="1" dirty="0" smtClean="0"/>
              <a:t> </a:t>
            </a:r>
            <a:r>
              <a:rPr lang="en-US" i="1" dirty="0" err="1" smtClean="0"/>
              <a:t>Setaccioli</a:t>
            </a:r>
            <a:r>
              <a:rPr lang="en-US" i="1" dirty="0" smtClean="0"/>
              <a:t>, </a:t>
            </a:r>
            <a:r>
              <a:rPr lang="en-US" dirty="0" smtClean="0"/>
              <a:t>14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“Sole E Amore” by </a:t>
            </a:r>
            <a:r>
              <a:rPr lang="en-US" dirty="0" err="1" smtClean="0"/>
              <a:t>Giosue</a:t>
            </a:r>
            <a:r>
              <a:rPr lang="en-US" dirty="0" smtClean="0"/>
              <a:t> Carducci</a:t>
            </a:r>
            <a:endParaRPr lang="en-US" dirty="0"/>
          </a:p>
        </p:txBody>
      </p:sp>
      <p:pic>
        <p:nvPicPr>
          <p:cNvPr id="5" name="Picture 4" descr="Original Poem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4114800" cy="441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200400"/>
            <a:ext cx="3733800" cy="18288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5257800" y="1905000"/>
            <a:ext cx="2971800" cy="1066800"/>
          </a:xfrm>
        </p:spPr>
        <p:txBody>
          <a:bodyPr/>
          <a:lstStyle/>
          <a:p>
            <a:r>
              <a:rPr lang="en-US" dirty="0" smtClean="0"/>
              <a:t>From the score and part </a:t>
            </a:r>
            <a:endParaRPr lang="en-US" dirty="0"/>
          </a:p>
        </p:txBody>
      </p:sp>
      <p:sp>
        <p:nvSpPr>
          <p:cNvPr id="10" name="Right Bracket 9"/>
          <p:cNvSpPr/>
          <p:nvPr/>
        </p:nvSpPr>
        <p:spPr>
          <a:xfrm>
            <a:off x="3886200" y="4038600"/>
            <a:ext cx="457200" cy="1752600"/>
          </a:xfrm>
          <a:prstGeom prst="rightBracket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343400" y="4343400"/>
            <a:ext cx="68580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410200" y="5334000"/>
            <a:ext cx="2971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G. L. </a:t>
            </a:r>
            <a:r>
              <a:rPr lang="en-US" sz="1100" dirty="0" err="1" smtClean="0"/>
              <a:t>Bickersteth</a:t>
            </a:r>
            <a:r>
              <a:rPr lang="en-US" sz="1100" dirty="0" smtClean="0"/>
              <a:t>, </a:t>
            </a:r>
            <a:r>
              <a:rPr lang="en-US" sz="1100" i="1" dirty="0" smtClean="0"/>
              <a:t>Carducci: A Selection of his Poems, with Verse Translations, Notes, and Three Introductory Essays </a:t>
            </a:r>
            <a:r>
              <a:rPr lang="en-US" sz="1100" dirty="0" smtClean="0"/>
              <a:t>(London: Longmans, Green, and Co., 1913), 144.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“Sunlight and Love”</a:t>
            </a:r>
            <a:endParaRPr lang="en-US" dirty="0"/>
          </a:p>
        </p:txBody>
      </p:sp>
      <p:pic>
        <p:nvPicPr>
          <p:cNvPr id="4" name="Content Placeholder 3" descr="translati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295400"/>
            <a:ext cx="5815013" cy="4945319"/>
          </a:xfrm>
        </p:spPr>
      </p:pic>
      <p:sp>
        <p:nvSpPr>
          <p:cNvPr id="5" name="Rectangle 4"/>
          <p:cNvSpPr/>
          <p:nvPr/>
        </p:nvSpPr>
        <p:spPr>
          <a:xfrm>
            <a:off x="2209800" y="625783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G. L. </a:t>
            </a:r>
            <a:r>
              <a:rPr lang="en-US" sz="1100" dirty="0" err="1" smtClean="0"/>
              <a:t>Bickersteth</a:t>
            </a:r>
            <a:r>
              <a:rPr lang="en-US" sz="1100" dirty="0" smtClean="0"/>
              <a:t>, </a:t>
            </a:r>
            <a:r>
              <a:rPr lang="en-US" sz="1100" i="1" dirty="0" smtClean="0"/>
              <a:t>Carducci: A Selection of his Poems, with Verse Translations, Notes, and Three Introductory Essays </a:t>
            </a:r>
            <a:r>
              <a:rPr lang="en-US" sz="1100" dirty="0" smtClean="0"/>
              <a:t>(London: Longmans, Green, and Co., 1913),. 144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Meriggio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Wide variety of characters and mood shifts</a:t>
            </a:r>
          </a:p>
          <a:p>
            <a:r>
              <a:rPr lang="en-US" dirty="0" smtClean="0"/>
              <a:t>Sonata form</a:t>
            </a:r>
          </a:p>
          <a:p>
            <a:r>
              <a:rPr lang="en-US" dirty="0" smtClean="0"/>
              <a:t>Tonal, but movement largely avoids melodic tonics</a:t>
            </a:r>
          </a:p>
          <a:p>
            <a:r>
              <a:rPr lang="en-US" dirty="0" smtClean="0"/>
              <a:t>Chromatic, lyrical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Signs leading to narrative</a:t>
            </a:r>
          </a:p>
          <a:p>
            <a:r>
              <a:rPr lang="en-US" dirty="0" smtClean="0"/>
              <a:t>Juxtaposition</a:t>
            </a:r>
          </a:p>
          <a:p>
            <a:r>
              <a:rPr lang="en-US" dirty="0" smtClean="0"/>
              <a:t>Clear outlining of an easy-to-follow harmonic structure</a:t>
            </a:r>
          </a:p>
          <a:p>
            <a:r>
              <a:rPr lang="en-US" dirty="0" err="1" smtClean="0"/>
              <a:t>Markedness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i="1" dirty="0" smtClean="0"/>
          </a:p>
          <a:p>
            <a:r>
              <a:rPr lang="en-US" i="1" dirty="0" err="1" smtClean="0"/>
              <a:t>Representamen</a:t>
            </a:r>
            <a:r>
              <a:rPr lang="en-US" i="1" dirty="0" smtClean="0"/>
              <a:t>: </a:t>
            </a:r>
            <a:r>
              <a:rPr lang="en-US" dirty="0" smtClean="0"/>
              <a:t>The sign.</a:t>
            </a:r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Object: </a:t>
            </a:r>
            <a:r>
              <a:rPr lang="en-US" dirty="0" smtClean="0"/>
              <a:t>The signified, what is represented by the sign.</a:t>
            </a:r>
            <a:endParaRPr lang="en-US" i="1" dirty="0" smtClean="0"/>
          </a:p>
          <a:p>
            <a:endParaRPr lang="en-US" i="1" dirty="0" smtClean="0"/>
          </a:p>
          <a:p>
            <a:r>
              <a:rPr lang="en-US" i="1" dirty="0" err="1" smtClean="0"/>
              <a:t>Interpretant</a:t>
            </a:r>
            <a:r>
              <a:rPr lang="en-US" i="1" dirty="0" smtClean="0"/>
              <a:t>:</a:t>
            </a:r>
            <a:r>
              <a:rPr lang="en-US" dirty="0" smtClean="0"/>
              <a:t> How the </a:t>
            </a:r>
            <a:r>
              <a:rPr lang="en-US" i="1" dirty="0" err="1" smtClean="0"/>
              <a:t>representamen</a:t>
            </a:r>
            <a:r>
              <a:rPr lang="en-US" dirty="0" smtClean="0"/>
              <a:t> and </a:t>
            </a:r>
            <a:r>
              <a:rPr lang="en-US" i="1" dirty="0" smtClean="0"/>
              <a:t>object </a:t>
            </a:r>
            <a:r>
              <a:rPr lang="en-US" dirty="0" smtClean="0"/>
              <a:t>are linked.</a:t>
            </a:r>
            <a:endParaRPr lang="en-US" i="1" dirty="0" smtClean="0"/>
          </a:p>
          <a:p>
            <a:endParaRPr lang="en-US" dirty="0" smtClean="0"/>
          </a:p>
          <a:p>
            <a:r>
              <a:rPr lang="en-US" dirty="0" smtClean="0"/>
              <a:t>When A is a </a:t>
            </a:r>
            <a:r>
              <a:rPr lang="en-US" i="1" dirty="0" err="1" smtClean="0"/>
              <a:t>representamen</a:t>
            </a:r>
            <a:r>
              <a:rPr lang="en-US" dirty="0" smtClean="0"/>
              <a:t> (sign), B is an </a:t>
            </a:r>
            <a:r>
              <a:rPr lang="en-US" i="1" dirty="0" smtClean="0"/>
              <a:t>object</a:t>
            </a:r>
            <a:r>
              <a:rPr lang="en-US" dirty="0" smtClean="0"/>
              <a:t> (signified), and C is an </a:t>
            </a:r>
            <a:r>
              <a:rPr lang="en-US" i="1" dirty="0" err="1" smtClean="0"/>
              <a:t>interpretant</a:t>
            </a:r>
            <a:r>
              <a:rPr lang="en-US" dirty="0" smtClean="0"/>
              <a:t>, then A means B by virtue of C.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Declamatory Sign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6124575" cy="281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4191000"/>
            <a:ext cx="7772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According to Cooke’s </a:t>
            </a:r>
            <a:r>
              <a:rPr lang="en-US" sz="2800" i="1" dirty="0" smtClean="0"/>
              <a:t>The Language of Music,  </a:t>
            </a:r>
            <a:r>
              <a:rPr lang="en-US" sz="2800" dirty="0" smtClean="0"/>
              <a:t>dotted figures depict a specific meaning:</a:t>
            </a:r>
          </a:p>
          <a:p>
            <a:r>
              <a:rPr lang="en-US" sz="2800" dirty="0" smtClean="0"/>
              <a:t>“Loudly, in the major, they [dotted rhythms] produce an impression of pomp and splendor, or courage and confidence…”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14856" y="3810000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Setaccioli</a:t>
            </a:r>
            <a:r>
              <a:rPr lang="en-US" dirty="0" smtClean="0"/>
              <a:t>, measure 1-2, page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Sighing 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267200" cy="2362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Introduction of more harmonic complexities</a:t>
            </a:r>
          </a:p>
          <a:p>
            <a:r>
              <a:rPr lang="en-US" dirty="0" smtClean="0"/>
              <a:t>Passive joy or </a:t>
            </a:r>
            <a:r>
              <a:rPr lang="en-US" dirty="0" smtClean="0"/>
              <a:t>relief</a:t>
            </a:r>
            <a:endParaRPr lang="en-US" dirty="0" smtClean="0"/>
          </a:p>
          <a:p>
            <a:r>
              <a:rPr lang="en-US" dirty="0" smtClean="0"/>
              <a:t>Y</a:t>
            </a:r>
            <a:r>
              <a:rPr lang="en-US" dirty="0" smtClean="0"/>
              <a:t>earning</a:t>
            </a:r>
            <a:r>
              <a:rPr lang="en-US" dirty="0" smtClean="0"/>
              <a:t>, </a:t>
            </a:r>
            <a:r>
              <a:rPr lang="en-US" dirty="0" smtClean="0"/>
              <a:t>thoughtfulness</a:t>
            </a:r>
            <a:endParaRPr lang="en-US" dirty="0" smtClean="0"/>
          </a:p>
          <a:p>
            <a:r>
              <a:rPr lang="en-US" dirty="0" smtClean="0"/>
              <a:t>Contrast to the declamatory sign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19200"/>
            <a:ext cx="2514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315200" y="1447800"/>
            <a:ext cx="144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Setaccioli</a:t>
            </a:r>
            <a:r>
              <a:rPr lang="en-US" dirty="0" smtClean="0"/>
              <a:t>, measure 3, page 1</a:t>
            </a:r>
            <a:endParaRPr lang="en-US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10000"/>
            <a:ext cx="755775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36260" y="60198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Setaccioli</a:t>
            </a:r>
            <a:r>
              <a:rPr lang="en-US" dirty="0" smtClean="0"/>
              <a:t>, measures 11-15, page 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Duality of the signs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1447800"/>
            <a:ext cx="29718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53548A"/>
              </a:buClr>
              <a:buSzPct val="76000"/>
              <a:buFont typeface="Wingdings 3"/>
              <a:buChar char=""/>
            </a:pPr>
            <a:r>
              <a:rPr lang="en-US" sz="2600" dirty="0" err="1" smtClean="0">
                <a:solidFill>
                  <a:prstClr val="black"/>
                </a:solidFill>
              </a:rPr>
              <a:t>Markedness</a:t>
            </a:r>
            <a:endParaRPr lang="en-US" sz="2600" dirty="0" smtClean="0">
              <a:solidFill>
                <a:prstClr val="black"/>
              </a:solidFill>
            </a:endParaRPr>
          </a:p>
          <a:p>
            <a:pPr marL="274320" lvl="0" indent="-274320">
              <a:spcBef>
                <a:spcPts val="600"/>
              </a:spcBef>
              <a:buClr>
                <a:srgbClr val="53548A"/>
              </a:buClr>
              <a:buSzPct val="76000"/>
              <a:buFont typeface="Wingdings 3"/>
              <a:buChar char=""/>
            </a:pPr>
            <a:r>
              <a:rPr lang="en-US" sz="2600" dirty="0" smtClean="0">
                <a:solidFill>
                  <a:prstClr val="black"/>
                </a:solidFill>
              </a:rPr>
              <a:t>Singular agency</a:t>
            </a:r>
          </a:p>
          <a:p>
            <a:pPr marL="274320" lvl="0" indent="-274320">
              <a:spcBef>
                <a:spcPts val="600"/>
              </a:spcBef>
              <a:buClr>
                <a:srgbClr val="53548A"/>
              </a:buClr>
              <a:buSzPct val="76000"/>
              <a:buFont typeface="Wingdings 3"/>
              <a:buChar char=""/>
            </a:pPr>
            <a:r>
              <a:rPr lang="en-US" sz="2600" dirty="0" smtClean="0">
                <a:solidFill>
                  <a:prstClr val="black"/>
                </a:solidFill>
              </a:rPr>
              <a:t>Signs in epigraph narrative</a:t>
            </a:r>
          </a:p>
          <a:p>
            <a:pPr marL="274320" lvl="0" indent="-274320">
              <a:spcBef>
                <a:spcPts val="600"/>
              </a:spcBef>
              <a:buClr>
                <a:srgbClr val="53548A"/>
              </a:buClr>
              <a:buSzPct val="76000"/>
              <a:buFont typeface="Wingdings 3"/>
              <a:buChar char=""/>
            </a:pPr>
            <a:r>
              <a:rPr lang="en-US" sz="2600" dirty="0" smtClean="0">
                <a:solidFill>
                  <a:prstClr val="black"/>
                </a:solidFill>
              </a:rPr>
              <a:t>Signs in time-of-day title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490019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Semiotics</a:t>
            </a:r>
          </a:p>
          <a:p>
            <a:pPr lvl="1"/>
            <a:r>
              <a:rPr lang="en-US" dirty="0" smtClean="0"/>
              <a:t>Specific techniques </a:t>
            </a:r>
          </a:p>
          <a:p>
            <a:r>
              <a:rPr lang="en-US" dirty="0" err="1" smtClean="0"/>
              <a:t>Setaccioli</a:t>
            </a:r>
            <a:endParaRPr lang="en-US" dirty="0" smtClean="0"/>
          </a:p>
          <a:p>
            <a:r>
              <a:rPr lang="en-US" dirty="0" smtClean="0"/>
              <a:t>Sonata </a:t>
            </a:r>
          </a:p>
          <a:p>
            <a:r>
              <a:rPr lang="en-US" dirty="0" smtClean="0"/>
              <a:t>Extra-Musical components</a:t>
            </a:r>
          </a:p>
          <a:p>
            <a:r>
              <a:rPr lang="en-US" i="1" dirty="0" err="1" smtClean="0"/>
              <a:t>Meriggio</a:t>
            </a:r>
            <a:r>
              <a:rPr lang="en-US" i="1" dirty="0" smtClean="0"/>
              <a:t> </a:t>
            </a:r>
            <a:r>
              <a:rPr lang="en-US" dirty="0" smtClean="0"/>
              <a:t>analysis</a:t>
            </a:r>
          </a:p>
          <a:p>
            <a:r>
              <a:rPr lang="en-US" dirty="0" smtClean="0"/>
              <a:t>Performance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Narrativity</a:t>
            </a:r>
            <a:r>
              <a:rPr lang="en-US" dirty="0" smtClean="0"/>
              <a:t> from the 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Musical symbols indicate moods that can combine into a coherent narrative.</a:t>
            </a:r>
          </a:p>
          <a:p>
            <a:r>
              <a:rPr lang="en-US" dirty="0" smtClean="0"/>
              <a:t>Person in love</a:t>
            </a:r>
          </a:p>
          <a:p>
            <a:pPr lvl="1"/>
            <a:r>
              <a:rPr lang="en-US" dirty="0" smtClean="0"/>
              <a:t>Excited</a:t>
            </a:r>
          </a:p>
          <a:p>
            <a:pPr lvl="1"/>
            <a:r>
              <a:rPr lang="en-US" dirty="0" smtClean="0"/>
              <a:t>Complications and doubts</a:t>
            </a:r>
            <a:r>
              <a:rPr lang="en-US" dirty="0" smtClean="0"/>
              <a:t>	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E’en</a:t>
            </a:r>
            <a:r>
              <a:rPr lang="en-US" dirty="0" smtClean="0"/>
              <a:t> so, when love’s sweet smile hath set me free/ From the dark clouds that weighed on me so long.”</a:t>
            </a:r>
          </a:p>
          <a:p>
            <a:r>
              <a:rPr lang="en-US" dirty="0" smtClean="0"/>
              <a:t>Excitement followed by potential for unrequited love.</a:t>
            </a:r>
          </a:p>
          <a:p>
            <a:r>
              <a:rPr lang="en-US" dirty="0" smtClean="0"/>
              <a:t>Midday represented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Rising 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077200" cy="4937760"/>
          </a:xfrm>
        </p:spPr>
        <p:txBody>
          <a:bodyPr/>
          <a:lstStyle/>
          <a:p>
            <a:r>
              <a:rPr lang="en-US" dirty="0" smtClean="0"/>
              <a:t>Also considered the Majestic Sign</a:t>
            </a:r>
          </a:p>
          <a:p>
            <a:r>
              <a:rPr lang="en-US" dirty="0" smtClean="0"/>
              <a:t>Leads into the declamatory sign</a:t>
            </a:r>
          </a:p>
          <a:p>
            <a:r>
              <a:rPr lang="en-US" dirty="0" smtClean="0"/>
              <a:t>Builds joy and excitement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73727" y="5791200"/>
            <a:ext cx="3424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Setaccioli</a:t>
            </a:r>
            <a:r>
              <a:rPr lang="en-US" dirty="0" smtClean="0"/>
              <a:t>, mm. 11-14, page 1-2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667000"/>
            <a:ext cx="6515322" cy="276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Harmonic Outline</a:t>
            </a:r>
            <a:endParaRPr lang="en-US" dirty="0"/>
          </a:p>
        </p:txBody>
      </p:sp>
      <p:pic>
        <p:nvPicPr>
          <p:cNvPr id="13313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819582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/>
          <a:lstStyle/>
          <a:p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5029200"/>
            <a:ext cx="8382000" cy="121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Unusual Transition to the second theme group</a:t>
            </a:r>
          </a:p>
          <a:p>
            <a:r>
              <a:rPr lang="en-US" dirty="0" smtClean="0"/>
              <a:t>Resolution of augmented chord is the tonic chord of the next section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4648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Setaccioli</a:t>
            </a:r>
            <a:r>
              <a:rPr lang="en-US" dirty="0" smtClean="0"/>
              <a:t>, mm. 42-47, page 3</a:t>
            </a:r>
          </a:p>
          <a:p>
            <a:endParaRPr lang="en-US" dirty="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806630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 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2514600" cy="4937760"/>
          </a:xfrm>
        </p:spPr>
        <p:txBody>
          <a:bodyPr/>
          <a:lstStyle/>
          <a:p>
            <a:r>
              <a:rPr lang="en-US" dirty="0" smtClean="0"/>
              <a:t>Floating and transparent</a:t>
            </a:r>
          </a:p>
          <a:p>
            <a:r>
              <a:rPr lang="en-US" dirty="0" smtClean="0"/>
              <a:t>Triple </a:t>
            </a:r>
            <a:r>
              <a:rPr lang="en-US" dirty="0" err="1" smtClean="0"/>
              <a:t>vs</a:t>
            </a:r>
            <a:r>
              <a:rPr lang="en-US" dirty="0" smtClean="0"/>
              <a:t>, Duple</a:t>
            </a:r>
          </a:p>
          <a:p>
            <a:r>
              <a:rPr lang="en-US" dirty="0" smtClean="0"/>
              <a:t>Sigh</a:t>
            </a:r>
          </a:p>
          <a:p>
            <a:r>
              <a:rPr lang="en-US" dirty="0" err="1" smtClean="0"/>
              <a:t>Thematized</a:t>
            </a:r>
            <a:endParaRPr lang="en-US" dirty="0" smtClean="0"/>
          </a:p>
          <a:p>
            <a:r>
              <a:rPr lang="en-US" dirty="0" smtClean="0"/>
              <a:t>Daydreaming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219200"/>
            <a:ext cx="6705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90800" y="57912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Setaccioli</a:t>
            </a:r>
            <a:r>
              <a:rPr lang="en-US" dirty="0" smtClean="0"/>
              <a:t>, mm. 48-55, page 4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05800" cy="1600200"/>
          </a:xfrm>
        </p:spPr>
        <p:txBody>
          <a:bodyPr/>
          <a:lstStyle/>
          <a:p>
            <a:r>
              <a:rPr lang="en-US" dirty="0" smtClean="0"/>
              <a:t>Declamatory sign, but much more subdued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914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09800" y="57912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Setaccioli</a:t>
            </a:r>
            <a:r>
              <a:rPr lang="en-US" dirty="0" smtClean="0"/>
              <a:t>, mm. 351-357, page 19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Notturno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172200" cy="2743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Still and serene; energetic B section</a:t>
            </a: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Atypical rounded binary</a:t>
            </a: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Distinctive formal sections</a:t>
            </a: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Song-like</a:t>
            </a: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Mirroring 4ths and 5ths</a:t>
            </a:r>
          </a:p>
          <a:p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Thematization</a:t>
            </a:r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Contrasting B section</a:t>
            </a: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Dreaming</a:t>
            </a: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Topic theory: the Nocturne</a:t>
            </a:r>
          </a:p>
          <a:p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962400"/>
            <a:ext cx="75110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105400" y="3581400"/>
            <a:ext cx="313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Setaccioli</a:t>
            </a:r>
            <a:r>
              <a:rPr lang="en-US" dirty="0" smtClean="0">
                <a:solidFill>
                  <a:schemeClr val="bg1"/>
                </a:solidFill>
              </a:rPr>
              <a:t>, mm. 1-5, Page 20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Notturno</a:t>
            </a:r>
            <a:r>
              <a:rPr lang="en-US" dirty="0" smtClean="0"/>
              <a:t>=Night</a:t>
            </a:r>
          </a:p>
          <a:p>
            <a:r>
              <a:rPr lang="en-US" dirty="0" err="1" smtClean="0"/>
              <a:t>Notturno</a:t>
            </a:r>
            <a:r>
              <a:rPr lang="en-US" dirty="0" smtClean="0"/>
              <a:t>=Nocturne</a:t>
            </a:r>
          </a:p>
          <a:p>
            <a:endParaRPr lang="en-US" dirty="0" smtClean="0"/>
          </a:p>
          <a:p>
            <a:r>
              <a:rPr lang="en-US" dirty="0" smtClean="0"/>
              <a:t>Qualities of certain genres manifest themselves in other styles of music</a:t>
            </a:r>
          </a:p>
          <a:p>
            <a:endParaRPr lang="en-US" dirty="0" smtClean="0"/>
          </a:p>
          <a:p>
            <a:r>
              <a:rPr lang="en-US" dirty="0" smtClean="0"/>
              <a:t>Contrasting section in Chopin’s Nocturnes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343400" cy="2286000"/>
          </a:xfrm>
        </p:spPr>
        <p:txBody>
          <a:bodyPr/>
          <a:lstStyle/>
          <a:p>
            <a:r>
              <a:rPr lang="en-US" dirty="0" smtClean="0"/>
              <a:t>Declamatory sign</a:t>
            </a:r>
          </a:p>
          <a:p>
            <a:r>
              <a:rPr lang="en-US" dirty="0" smtClean="0"/>
              <a:t>Rising Sign</a:t>
            </a:r>
          </a:p>
          <a:p>
            <a:r>
              <a:rPr lang="en-US" dirty="0" smtClean="0"/>
              <a:t>Technical, bright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371600"/>
            <a:ext cx="3810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257800" y="3352800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Setaccioli</a:t>
            </a:r>
            <a:r>
              <a:rPr lang="en-US" dirty="0" smtClean="0"/>
              <a:t>, mm. 44-46, Page 22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86200"/>
            <a:ext cx="5181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096000" y="4800600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Setaccioli</a:t>
            </a:r>
            <a:r>
              <a:rPr lang="en-US" dirty="0" smtClean="0"/>
              <a:t>, Rehearsal 4, mm. 47-48, Page 23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Alba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86200" y="3733800"/>
            <a:ext cx="4800600" cy="265176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Brisk, bright movement</a:t>
            </a:r>
          </a:p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Occurs very quickly</a:t>
            </a:r>
          </a:p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Energetic</a:t>
            </a:r>
          </a:p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Technical</a:t>
            </a:r>
          </a:p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Flying rather than floating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62579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3886200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Setaccioli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mm. 1-7, Page 27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Semiotics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signs and symbols function in communication</a:t>
            </a:r>
          </a:p>
          <a:p>
            <a:r>
              <a:rPr lang="en-US" dirty="0" smtClean="0"/>
              <a:t>Chain of communication within music:</a:t>
            </a:r>
          </a:p>
          <a:p>
            <a:pPr lvl="2"/>
            <a:r>
              <a:rPr lang="en-US" dirty="0" smtClean="0"/>
              <a:t>Composer through notation to performer</a:t>
            </a:r>
          </a:p>
          <a:p>
            <a:pPr lvl="2"/>
            <a:r>
              <a:rPr lang="en-US" dirty="0" smtClean="0"/>
              <a:t>Performer through audible music to audience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Emotional plane</a:t>
            </a:r>
          </a:p>
          <a:p>
            <a:pPr lvl="2"/>
            <a:endParaRPr lang="en-US" dirty="0" smtClean="0"/>
          </a:p>
        </p:txBody>
      </p:sp>
      <p:pic>
        <p:nvPicPr>
          <p:cNvPr id="11266" name="Picture 2" descr="http://www.musicandmeaning.net/issues/JMM_7/multimedia/JMM_7_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48000"/>
            <a:ext cx="6324600" cy="1988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Neighbor Sign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6858000" cy="230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505200"/>
            <a:ext cx="811565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657600" y="5715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Setaccioli</a:t>
            </a:r>
            <a:r>
              <a:rPr lang="en-US" dirty="0" smtClean="0"/>
              <a:t> III, mm. 72-73, Page 31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86600" y="18288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Setaccioli</a:t>
            </a:r>
            <a:r>
              <a:rPr lang="en-US" dirty="0" smtClean="0"/>
              <a:t> III, Rehearsal 3, mm. 52-55, Page 30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Performance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IMGP1723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-355600" y="0"/>
            <a:ext cx="9499600" cy="71247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Semiotic Analysis</a:t>
            </a:r>
          </a:p>
          <a:p>
            <a:pPr lvl="1"/>
            <a:r>
              <a:rPr lang="en-US" dirty="0" smtClean="0"/>
              <a:t>Validate</a:t>
            </a:r>
          </a:p>
          <a:p>
            <a:pPr lvl="1"/>
            <a:r>
              <a:rPr lang="en-US" dirty="0" smtClean="0"/>
              <a:t>Clarify</a:t>
            </a:r>
          </a:p>
          <a:p>
            <a:pPr lvl="1"/>
            <a:r>
              <a:rPr lang="en-US" dirty="0" smtClean="0"/>
              <a:t>Establish</a:t>
            </a:r>
          </a:p>
          <a:p>
            <a:pPr lvl="1"/>
            <a:r>
              <a:rPr lang="en-US" dirty="0" smtClean="0"/>
              <a:t>Teach </a:t>
            </a:r>
          </a:p>
          <a:p>
            <a:pPr lvl="1"/>
            <a:r>
              <a:rPr lang="en-US" dirty="0" smtClean="0"/>
              <a:t>Understand </a:t>
            </a:r>
          </a:p>
          <a:p>
            <a:r>
              <a:rPr lang="en-US" dirty="0" err="1" smtClean="0"/>
              <a:t>Setaccioli’s</a:t>
            </a:r>
            <a:r>
              <a:rPr lang="en-US" dirty="0" smtClean="0"/>
              <a:t> Sonata is suitable for semiotic analysis</a:t>
            </a:r>
          </a:p>
          <a:p>
            <a:r>
              <a:rPr lang="en-US" dirty="0" smtClean="0"/>
              <a:t>Permanent Place in Clarinet Repertoire</a:t>
            </a:r>
          </a:p>
          <a:p>
            <a:r>
              <a:rPr lang="en-US" dirty="0" smtClean="0"/>
              <a:t>Consider exploring musical semiotics</a:t>
            </a:r>
          </a:p>
          <a:p>
            <a:r>
              <a:rPr lang="en-US" dirty="0" smtClean="0"/>
              <a:t>Consider performing or studying </a:t>
            </a:r>
            <a:r>
              <a:rPr lang="en-US" dirty="0" err="1" smtClean="0"/>
              <a:t>Setaccioli’s</a:t>
            </a:r>
            <a:r>
              <a:rPr lang="en-US" dirty="0" smtClean="0"/>
              <a:t> Clarinet Sonata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Agawu</a:t>
            </a:r>
            <a:r>
              <a:rPr lang="en-US" dirty="0" smtClean="0"/>
              <a:t>, V. Kofi. </a:t>
            </a:r>
            <a:r>
              <a:rPr lang="en-US" i="1" dirty="0" smtClean="0"/>
              <a:t>Music as Discourse: Semiotic Adventures in Romantic Music. </a:t>
            </a:r>
            <a:r>
              <a:rPr lang="en-US" dirty="0" smtClean="0"/>
              <a:t>New York: Oxford University Press, 2009. </a:t>
            </a:r>
          </a:p>
          <a:p>
            <a:r>
              <a:rPr lang="en-US" dirty="0" err="1" smtClean="0"/>
              <a:t>Agawu</a:t>
            </a:r>
            <a:r>
              <a:rPr lang="en-US" dirty="0" smtClean="0"/>
              <a:t>, V. Kofi. </a:t>
            </a:r>
            <a:r>
              <a:rPr lang="en-US" i="1" dirty="0" smtClean="0"/>
              <a:t>Playing with Signs: a Semiotic Interpretation of Classic Music. </a:t>
            </a:r>
            <a:r>
              <a:rPr lang="en-US" dirty="0" smtClean="0"/>
              <a:t>Princeton, N.J.: Princeton University Press, 1991.</a:t>
            </a:r>
          </a:p>
          <a:p>
            <a:r>
              <a:rPr lang="en-US" dirty="0" err="1" smtClean="0"/>
              <a:t>Bickersteth</a:t>
            </a:r>
            <a:r>
              <a:rPr lang="en-US" dirty="0" smtClean="0"/>
              <a:t>, G. L., </a:t>
            </a:r>
            <a:r>
              <a:rPr lang="en-US" i="1" dirty="0" smtClean="0"/>
              <a:t>Carducci: A Selection of his Poems, with Verse Translations, Notes, and Three Introductory Essays. </a:t>
            </a:r>
            <a:r>
              <a:rPr lang="en-US" dirty="0" smtClean="0"/>
              <a:t>London: Longmans, Green, and Co., 1913.</a:t>
            </a:r>
          </a:p>
          <a:p>
            <a:r>
              <a:rPr lang="en-US" dirty="0" smtClean="0"/>
              <a:t>Briggs, Rachel and Janelle Meyer. </a:t>
            </a:r>
            <a:r>
              <a:rPr lang="en-US" u="sng" dirty="0" smtClean="0">
                <a:hlinkClick r:id="rId2"/>
              </a:rPr>
              <a:t>"Structuralism."</a:t>
            </a:r>
            <a:r>
              <a:rPr lang="en-US" dirty="0" smtClean="0"/>
              <a:t> </a:t>
            </a:r>
            <a:r>
              <a:rPr lang="en-US" i="1" dirty="0" smtClean="0"/>
              <a:t>Anthropological Theories: A Guide Prepared By Students For Students</a:t>
            </a:r>
            <a:r>
              <a:rPr lang="en-US" dirty="0" smtClean="0"/>
              <a:t>. Dept. of Anthropology, University of Alabama. (April 2015.)</a:t>
            </a:r>
          </a:p>
          <a:p>
            <a:r>
              <a:rPr lang="en-US" dirty="0" err="1" smtClean="0"/>
              <a:t>Cognazzo</a:t>
            </a:r>
            <a:r>
              <a:rPr lang="en-US" dirty="0" smtClean="0"/>
              <a:t>, Roberto. “</a:t>
            </a:r>
            <a:r>
              <a:rPr lang="en-US" dirty="0" err="1" smtClean="0"/>
              <a:t>Setaccioli</a:t>
            </a:r>
            <a:r>
              <a:rPr lang="en-US" dirty="0" smtClean="0"/>
              <a:t>, </a:t>
            </a:r>
            <a:r>
              <a:rPr lang="en-US" dirty="0" err="1" smtClean="0"/>
              <a:t>Giacomo</a:t>
            </a:r>
            <a:r>
              <a:rPr lang="en-US" dirty="0" smtClean="0"/>
              <a:t>.” </a:t>
            </a:r>
            <a:r>
              <a:rPr lang="en-US" i="1" dirty="0" smtClean="0"/>
              <a:t>Oxford Music Online. </a:t>
            </a:r>
            <a:r>
              <a:rPr lang="en-US" dirty="0" smtClean="0"/>
              <a:t>Oxford University Press</a:t>
            </a:r>
            <a:r>
              <a:rPr lang="en-US" i="1" dirty="0" smtClean="0"/>
              <a:t>,</a:t>
            </a:r>
            <a:r>
              <a:rPr lang="en-US" dirty="0" smtClean="0"/>
              <a:t> accessed October 21. </a:t>
            </a:r>
            <a:r>
              <a:rPr lang="en-US" u="sng" dirty="0" smtClean="0">
                <a:hlinkClick r:id="rId3"/>
              </a:rPr>
              <a:t>http://www.oxfordmusiconline.com/subscriber/article/grove/music/45303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Cook, Nicholas. </a:t>
            </a:r>
            <a:r>
              <a:rPr lang="en-US" i="1" dirty="0" smtClean="0"/>
              <a:t>A Guide to Musical Analysis.</a:t>
            </a:r>
            <a:r>
              <a:rPr lang="en-US" dirty="0" smtClean="0"/>
              <a:t> Oxford: Oxford University Press, 1987.</a:t>
            </a:r>
            <a:r>
              <a:rPr lang="en-US" i="1" dirty="0" smtClean="0"/>
              <a:t> </a:t>
            </a:r>
            <a:endParaRPr lang="en-US" dirty="0" smtClean="0"/>
          </a:p>
          <a:p>
            <a:r>
              <a:rPr lang="en-US" dirty="0" smtClean="0"/>
              <a:t>Cooke, </a:t>
            </a:r>
            <a:r>
              <a:rPr lang="en-US" dirty="0" err="1" smtClean="0"/>
              <a:t>Deryck</a:t>
            </a:r>
            <a:r>
              <a:rPr lang="en-US" dirty="0" smtClean="0"/>
              <a:t>, </a:t>
            </a:r>
            <a:r>
              <a:rPr lang="en-US" i="1" dirty="0" smtClean="0"/>
              <a:t>The Language of Music,</a:t>
            </a:r>
            <a:r>
              <a:rPr lang="en-US" dirty="0" smtClean="0"/>
              <a:t> Oxford: Oxford University Press/Clarendon Paperbacks, 1959/1989.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57800"/>
          </a:xfrm>
        </p:spPr>
        <p:txBody>
          <a:bodyPr>
            <a:noAutofit/>
          </a:bodyPr>
          <a:lstStyle/>
          <a:p>
            <a:r>
              <a:rPr lang="en-US" sz="1600" dirty="0" smtClean="0"/>
              <a:t>D’Alessandro, Maurizio. “Some Remarks Concerning the History of the Clarinet in Italy in the Nineteenth Century: </a:t>
            </a:r>
            <a:r>
              <a:rPr lang="en-US" sz="1600" dirty="0" err="1" smtClean="0"/>
              <a:t>Giacomo</a:t>
            </a:r>
            <a:r>
              <a:rPr lang="en-US" sz="1600" dirty="0" smtClean="0"/>
              <a:t> </a:t>
            </a:r>
            <a:r>
              <a:rPr lang="en-US" sz="1600" dirty="0" err="1" smtClean="0"/>
              <a:t>Setaccioli’s</a:t>
            </a:r>
            <a:r>
              <a:rPr lang="en-US" sz="1600" dirty="0" smtClean="0"/>
              <a:t> </a:t>
            </a:r>
            <a:r>
              <a:rPr lang="en-US" sz="1600" i="1" dirty="0" smtClean="0"/>
              <a:t>Sonata for Clarinet </a:t>
            </a:r>
            <a:r>
              <a:rPr lang="en-US" sz="1600" dirty="0" smtClean="0"/>
              <a:t>in the context of the Italian Instrumental Revival.” </a:t>
            </a:r>
            <a:r>
              <a:rPr lang="en-US" sz="1600" i="1" dirty="0" smtClean="0"/>
              <a:t>Clarinet, </a:t>
            </a:r>
            <a:r>
              <a:rPr lang="en-US" sz="1600" dirty="0" smtClean="0"/>
              <a:t>Vol. 22, Issue 2 (1995).</a:t>
            </a:r>
          </a:p>
          <a:p>
            <a:r>
              <a:rPr lang="en-US" sz="1600" dirty="0" smtClean="0"/>
              <a:t>Davies, Stephen. </a:t>
            </a:r>
            <a:r>
              <a:rPr lang="en-US" sz="1600" i="1" dirty="0" smtClean="0"/>
              <a:t>Musical Meaning and Expression.</a:t>
            </a:r>
            <a:r>
              <a:rPr lang="en-US" sz="1600" dirty="0" smtClean="0"/>
              <a:t> Ithaca: Cornell University Press, 1994.</a:t>
            </a:r>
          </a:p>
          <a:p>
            <a:r>
              <a:rPr lang="en-US" sz="1600" dirty="0" smtClean="0"/>
              <a:t>The Editors of </a:t>
            </a:r>
            <a:r>
              <a:rPr lang="en-US" sz="1600" i="1" dirty="0" err="1" smtClean="0"/>
              <a:t>Encyclopædia</a:t>
            </a:r>
            <a:r>
              <a:rPr lang="en-US" sz="1600" i="1" dirty="0" smtClean="0"/>
              <a:t> Britannica. </a:t>
            </a:r>
            <a:r>
              <a:rPr lang="en-US" sz="1600" dirty="0" smtClean="0"/>
              <a:t>“Charles Sanders Peirce.”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Encyclopædia</a:t>
            </a:r>
            <a:r>
              <a:rPr lang="en-US" sz="1600" dirty="0" smtClean="0"/>
              <a:t> </a:t>
            </a:r>
            <a:r>
              <a:rPr lang="en-US" sz="1600" i="1" dirty="0" smtClean="0"/>
              <a:t>Britannica,</a:t>
            </a:r>
            <a:r>
              <a:rPr lang="en-US" sz="1600" dirty="0" smtClean="0"/>
              <a:t> </a:t>
            </a:r>
            <a:r>
              <a:rPr lang="en-US" sz="1600" dirty="0" err="1" smtClean="0"/>
              <a:t>Encyclopædia</a:t>
            </a:r>
            <a:r>
              <a:rPr lang="en-US" sz="1600" dirty="0" smtClean="0"/>
              <a:t> Britannica: January 16, 2009, accessed March 19, 2017. </a:t>
            </a:r>
            <a:r>
              <a:rPr lang="en-US" sz="1600" u="sng" dirty="0" smtClean="0">
                <a:hlinkClick r:id="rId2"/>
              </a:rPr>
              <a:t>https://www.britannica.com/biography/Ferdinand-de-Saussure</a:t>
            </a:r>
            <a:endParaRPr lang="en-US" sz="1600" dirty="0" smtClean="0"/>
          </a:p>
          <a:p>
            <a:r>
              <a:rPr lang="en-US" sz="1600" dirty="0" smtClean="0"/>
              <a:t>The Editors of </a:t>
            </a:r>
            <a:r>
              <a:rPr lang="en-US" sz="1600" i="1" dirty="0" err="1" smtClean="0"/>
              <a:t>Encyclopædia</a:t>
            </a:r>
            <a:r>
              <a:rPr lang="en-US" sz="1600" i="1" dirty="0" smtClean="0"/>
              <a:t> Britannica. </a:t>
            </a:r>
            <a:r>
              <a:rPr lang="en-US" sz="1600" dirty="0" smtClean="0"/>
              <a:t>“Claude Lévi-Strauss.”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Encyclopædia</a:t>
            </a:r>
            <a:r>
              <a:rPr lang="en-US" sz="1600" dirty="0" smtClean="0"/>
              <a:t> </a:t>
            </a:r>
            <a:r>
              <a:rPr lang="en-US" sz="1600" i="1" dirty="0" smtClean="0"/>
              <a:t>Britannica,</a:t>
            </a:r>
            <a:r>
              <a:rPr lang="en-US" sz="1600" dirty="0" smtClean="0"/>
              <a:t> </a:t>
            </a:r>
            <a:r>
              <a:rPr lang="en-US" sz="1600" dirty="0" err="1" smtClean="0"/>
              <a:t>Encyclopædia</a:t>
            </a:r>
            <a:r>
              <a:rPr lang="en-US" sz="1600" dirty="0" smtClean="0"/>
              <a:t> Britannica:  February 09, 2012, accessed March 19, 2017. </a:t>
            </a:r>
            <a:r>
              <a:rPr lang="en-US" sz="1600" u="sng" dirty="0" smtClean="0">
                <a:hlinkClick r:id="rId2"/>
              </a:rPr>
              <a:t>https://www.britannica.com/biography/Ferdinand-de-Saussure</a:t>
            </a:r>
            <a:endParaRPr lang="en-US" sz="1600" dirty="0" smtClean="0"/>
          </a:p>
          <a:p>
            <a:r>
              <a:rPr lang="en-US" sz="1600" dirty="0" smtClean="0"/>
              <a:t>Editors of </a:t>
            </a:r>
            <a:r>
              <a:rPr lang="en-US" sz="1600" i="1" dirty="0" err="1" smtClean="0"/>
              <a:t>Encyclopædia</a:t>
            </a:r>
            <a:r>
              <a:rPr lang="en-US" sz="1600" i="1" dirty="0" smtClean="0"/>
              <a:t> Britannica</a:t>
            </a:r>
            <a:r>
              <a:rPr lang="en-US" sz="1600" dirty="0" smtClean="0"/>
              <a:t>. “Ferdinand de Saussure.” </a:t>
            </a:r>
            <a:r>
              <a:rPr lang="en-US" sz="1600" i="1" dirty="0" err="1" smtClean="0"/>
              <a:t>Encyclopædia</a:t>
            </a:r>
            <a:r>
              <a:rPr lang="en-US" sz="1600" i="1" dirty="0" smtClean="0"/>
              <a:t> Britannica, </a:t>
            </a:r>
            <a:r>
              <a:rPr lang="en-US" sz="1600" dirty="0" err="1" smtClean="0"/>
              <a:t>Encyclopædia</a:t>
            </a:r>
            <a:r>
              <a:rPr lang="en-US" sz="1600" i="1" dirty="0" smtClean="0"/>
              <a:t> </a:t>
            </a:r>
            <a:r>
              <a:rPr lang="en-US" sz="1600" dirty="0" smtClean="0"/>
              <a:t>Britannica: March 3, 2009, accessed March 9 2017. </a:t>
            </a:r>
            <a:r>
              <a:rPr lang="en-US" sz="1600" u="sng" dirty="0" smtClean="0">
                <a:hlinkClick r:id="rId2"/>
              </a:rPr>
              <a:t>https://www.britannica.com/biography/Ferdinand-de-Saussure</a:t>
            </a:r>
            <a:r>
              <a:rPr lang="en-US" sz="1600" i="1" dirty="0" smtClean="0"/>
              <a:t>  </a:t>
            </a:r>
            <a:endParaRPr lang="en-US" sz="1600" dirty="0" smtClean="0"/>
          </a:p>
          <a:p>
            <a:r>
              <a:rPr lang="en-US" sz="1600" dirty="0" smtClean="0"/>
              <a:t>Editors of </a:t>
            </a:r>
            <a:r>
              <a:rPr lang="en-US" sz="1600" i="1" dirty="0" err="1" smtClean="0"/>
              <a:t>Encyclopædia</a:t>
            </a:r>
            <a:r>
              <a:rPr lang="en-US" sz="1600" i="1" dirty="0" smtClean="0"/>
              <a:t> Britannica</a:t>
            </a:r>
            <a:r>
              <a:rPr lang="en-US" sz="1600" dirty="0" smtClean="0"/>
              <a:t>. “</a:t>
            </a:r>
            <a:r>
              <a:rPr lang="en-US" sz="1600" dirty="0" err="1" smtClean="0"/>
              <a:t>Giosue</a:t>
            </a:r>
            <a:r>
              <a:rPr lang="en-US" sz="1600" dirty="0" smtClean="0"/>
              <a:t> Carducci.”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Encyclopædia</a:t>
            </a:r>
            <a:r>
              <a:rPr lang="en-US" sz="1600" i="1" dirty="0" smtClean="0"/>
              <a:t> Britannica, </a:t>
            </a:r>
            <a:r>
              <a:rPr lang="en-US" sz="1600" dirty="0" err="1" smtClean="0"/>
              <a:t>Encyclopædia</a:t>
            </a:r>
            <a:r>
              <a:rPr lang="en-US" sz="1600" i="1" dirty="0" smtClean="0"/>
              <a:t> </a:t>
            </a:r>
            <a:r>
              <a:rPr lang="en-US" sz="1600" dirty="0" smtClean="0"/>
              <a:t>Britannica: January 12, 2000, accessed March 11 2017. </a:t>
            </a:r>
            <a:r>
              <a:rPr lang="en-US" sz="1600" u="sng" dirty="0" smtClean="0">
                <a:hlinkClick r:id="rId3"/>
              </a:rPr>
              <a:t>https://www.britannica.com/biography/Giosue-Carducci</a:t>
            </a:r>
            <a:r>
              <a:rPr lang="en-US" sz="1600" dirty="0" smtClean="0"/>
              <a:t> </a:t>
            </a:r>
          </a:p>
          <a:p>
            <a:r>
              <a:rPr lang="en-US" sz="1600" dirty="0" err="1" smtClean="0"/>
              <a:t>Gianturco</a:t>
            </a:r>
            <a:r>
              <a:rPr lang="en-US" sz="1600" dirty="0" smtClean="0"/>
              <a:t>, Carolyn. “</a:t>
            </a:r>
            <a:r>
              <a:rPr lang="en-US" sz="1600" dirty="0" err="1" smtClean="0"/>
              <a:t>Pannain</a:t>
            </a:r>
            <a:r>
              <a:rPr lang="en-US" sz="1600" dirty="0" smtClean="0"/>
              <a:t>, Guido.” </a:t>
            </a:r>
            <a:r>
              <a:rPr lang="en-US" sz="1600" i="1" dirty="0" smtClean="0"/>
              <a:t>Oxford Music Online. </a:t>
            </a:r>
            <a:r>
              <a:rPr lang="en-US" sz="1600" dirty="0" smtClean="0"/>
              <a:t>Oxford University Press, accessed March 2 2017. </a:t>
            </a:r>
            <a:r>
              <a:rPr lang="en-US" sz="1600" u="sng" dirty="0" smtClean="0">
                <a:hlinkClick r:id="rId4"/>
              </a:rPr>
              <a:t>http://www.oxfordmusiconline.com/subscriber/article/grove/music/20815</a:t>
            </a:r>
            <a:r>
              <a:rPr lang="en-US" sz="1600" u="sng" dirty="0" smtClean="0"/>
              <a:t>.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Hanudel</a:t>
            </a:r>
            <a:r>
              <a:rPr lang="en-US" dirty="0" smtClean="0"/>
              <a:t>. “</a:t>
            </a:r>
            <a:r>
              <a:rPr lang="en-US" dirty="0" err="1" smtClean="0"/>
              <a:t>Magnani</a:t>
            </a:r>
            <a:r>
              <a:rPr lang="en-US" dirty="0" smtClean="0"/>
              <a:t>: Clarinet Pieces.” </a:t>
            </a:r>
            <a:r>
              <a:rPr lang="en-US" i="1" dirty="0" smtClean="0"/>
              <a:t>American Record Guide. </a:t>
            </a:r>
            <a:r>
              <a:rPr lang="en-US" dirty="0" smtClean="0"/>
              <a:t>Vol. 76, Issue 2 (2013), 111.</a:t>
            </a:r>
          </a:p>
          <a:p>
            <a:r>
              <a:rPr lang="en-US" dirty="0" err="1" smtClean="0"/>
              <a:t>Hatten</a:t>
            </a:r>
            <a:r>
              <a:rPr lang="en-US" dirty="0" smtClean="0"/>
              <a:t>, Robert S. </a:t>
            </a:r>
            <a:r>
              <a:rPr lang="en-US" i="1" dirty="0" smtClean="0"/>
              <a:t>Interpreting Musical Gestures, Topics, and Tropes: Mozart, Beethoven, Schubert. </a:t>
            </a:r>
            <a:r>
              <a:rPr lang="en-US" dirty="0" smtClean="0"/>
              <a:t>Bloomington: Indiana University Press, 2004.</a:t>
            </a:r>
          </a:p>
          <a:p>
            <a:r>
              <a:rPr lang="en-US" dirty="0" err="1" smtClean="0"/>
              <a:t>Hatten</a:t>
            </a:r>
            <a:r>
              <a:rPr lang="en-US" dirty="0" smtClean="0"/>
              <a:t>, Robert S. </a:t>
            </a:r>
            <a:r>
              <a:rPr lang="en-US" i="1" dirty="0" smtClean="0"/>
              <a:t>Musical Meaning in Beethoven: </a:t>
            </a:r>
            <a:r>
              <a:rPr lang="en-US" i="1" dirty="0" err="1" smtClean="0"/>
              <a:t>Markedness</a:t>
            </a:r>
            <a:r>
              <a:rPr lang="en-US" i="1" dirty="0" smtClean="0"/>
              <a:t>, Correlation, and Interpretation.</a:t>
            </a:r>
            <a:r>
              <a:rPr lang="en-US" dirty="0" smtClean="0"/>
              <a:t> Bloomington: Indiana University Press, 1994. </a:t>
            </a:r>
          </a:p>
          <a:p>
            <a:r>
              <a:rPr lang="en-US" dirty="0" smtClean="0"/>
              <a:t>Kruse, Felicia E. “Temporality in Musical Meaning: A </a:t>
            </a:r>
            <a:r>
              <a:rPr lang="en-US" dirty="0" err="1" smtClean="0"/>
              <a:t>Peircean</a:t>
            </a:r>
            <a:r>
              <a:rPr lang="en-US" dirty="0" smtClean="0"/>
              <a:t>/</a:t>
            </a:r>
            <a:r>
              <a:rPr lang="en-US" dirty="0" err="1" smtClean="0"/>
              <a:t>Deweyan</a:t>
            </a:r>
            <a:r>
              <a:rPr lang="en-US" dirty="0" smtClean="0"/>
              <a:t> Semiotic Approach.” </a:t>
            </a:r>
            <a:r>
              <a:rPr lang="en-US" i="1" dirty="0" smtClean="0"/>
              <a:t>The Pluralist, </a:t>
            </a:r>
            <a:r>
              <a:rPr lang="en-US" dirty="0" smtClean="0"/>
              <a:t>Vo. 6, No. 22 (Fall 2011.)</a:t>
            </a:r>
          </a:p>
          <a:p>
            <a:r>
              <a:rPr lang="en-US" dirty="0" err="1" smtClean="0"/>
              <a:t>Lerdahl</a:t>
            </a:r>
            <a:r>
              <a:rPr lang="en-US" dirty="0" smtClean="0"/>
              <a:t>, Fred and Ray </a:t>
            </a:r>
            <a:r>
              <a:rPr lang="en-US" dirty="0" err="1" smtClean="0"/>
              <a:t>Jackendoff</a:t>
            </a:r>
            <a:r>
              <a:rPr lang="en-US" dirty="0" smtClean="0"/>
              <a:t>. “An Overview of Hierarchical Structure in Music.” </a:t>
            </a:r>
            <a:r>
              <a:rPr lang="en-US" i="1" dirty="0" smtClean="0"/>
              <a:t>Music Perception, </a:t>
            </a:r>
            <a:r>
              <a:rPr lang="en-US" dirty="0" smtClean="0"/>
              <a:t>Volume 1, Issue 2 (Winter, 1983-84): 229-252.</a:t>
            </a:r>
          </a:p>
          <a:p>
            <a:r>
              <a:rPr lang="en-US" dirty="0" err="1" smtClean="0"/>
              <a:t>Magnani</a:t>
            </a:r>
            <a:r>
              <a:rPr lang="en-US" dirty="0" smtClean="0"/>
              <a:t>, Aurelio. </a:t>
            </a:r>
            <a:r>
              <a:rPr lang="en-US" i="1" dirty="0" err="1" smtClean="0"/>
              <a:t>Méthode</a:t>
            </a:r>
            <a:r>
              <a:rPr lang="en-US" i="1" dirty="0" smtClean="0"/>
              <a:t> </a:t>
            </a:r>
            <a:r>
              <a:rPr lang="en-US" i="1" dirty="0" err="1" smtClean="0"/>
              <a:t>Complète</a:t>
            </a:r>
            <a:r>
              <a:rPr lang="en-US" i="1" dirty="0" smtClean="0"/>
              <a:t> de </a:t>
            </a:r>
            <a:r>
              <a:rPr lang="en-US" i="1" dirty="0" err="1" smtClean="0"/>
              <a:t>Clarinette</a:t>
            </a:r>
            <a:r>
              <a:rPr lang="en-US" i="1" dirty="0" smtClean="0"/>
              <a:t> </a:t>
            </a:r>
            <a:r>
              <a:rPr lang="en-US" i="1" dirty="0" err="1" smtClean="0"/>
              <a:t>Système</a:t>
            </a:r>
            <a:r>
              <a:rPr lang="en-US" i="1" dirty="0" smtClean="0"/>
              <a:t> Boehm: En 3 Parties.</a:t>
            </a:r>
            <a:r>
              <a:rPr lang="en-US" dirty="0" smtClean="0"/>
              <a:t> Paris: </a:t>
            </a:r>
            <a:r>
              <a:rPr lang="en-US" dirty="0" err="1" smtClean="0"/>
              <a:t>Evette</a:t>
            </a:r>
            <a:r>
              <a:rPr lang="en-US" dirty="0" smtClean="0"/>
              <a:t> et Schaeffer, 1900.</a:t>
            </a:r>
          </a:p>
          <a:p>
            <a:r>
              <a:rPr lang="en-US" dirty="0" err="1" smtClean="0"/>
              <a:t>Mannion</a:t>
            </a:r>
            <a:r>
              <a:rPr lang="en-US" dirty="0" smtClean="0"/>
              <a:t>, Caitlin M., and Elvira </a:t>
            </a:r>
            <a:r>
              <a:rPr lang="en-US" dirty="0" err="1" smtClean="0"/>
              <a:t>Sanatullova</a:t>
            </a:r>
            <a:r>
              <a:rPr lang="en-US" dirty="0" smtClean="0"/>
              <a:t>-Allison. “Applying the Theory of Linguistic Relativity to Music-an Initial Exploration.” </a:t>
            </a:r>
            <a:r>
              <a:rPr lang="en-US" i="1" dirty="0" smtClean="0"/>
              <a:t>International Journal of Arts &amp; Sciences</a:t>
            </a:r>
            <a:r>
              <a:rPr lang="en-US" dirty="0" smtClean="0"/>
              <a:t>, Vol. 5, Issue 3 (January, 2012): 455-475.</a:t>
            </a:r>
          </a:p>
          <a:p>
            <a:r>
              <a:rPr lang="en-US" dirty="0" smtClean="0"/>
              <a:t>Meyer, Leonard. </a:t>
            </a:r>
            <a:r>
              <a:rPr lang="en-US" i="1" dirty="0" smtClean="0"/>
              <a:t>Emotion and Meaning in Music. </a:t>
            </a:r>
            <a:r>
              <a:rPr lang="en-US" dirty="0" smtClean="0"/>
              <a:t>Chicago: University of Chicago Press, 1956.</a:t>
            </a:r>
          </a:p>
          <a:p>
            <a:r>
              <a:rPr lang="en-US" dirty="0" smtClean="0"/>
              <a:t>Meyer, Leonard. </a:t>
            </a:r>
            <a:r>
              <a:rPr lang="en-US" i="1" dirty="0" smtClean="0"/>
              <a:t>Style and Music: Theory, History, and Ideology.</a:t>
            </a:r>
            <a:r>
              <a:rPr lang="en-US" dirty="0" smtClean="0"/>
              <a:t> Philadelphia: University of Pennsylvania Press, 1989.</a:t>
            </a:r>
          </a:p>
          <a:p>
            <a:r>
              <a:rPr lang="en-US" dirty="0" err="1" smtClean="0"/>
              <a:t>Monelle</a:t>
            </a:r>
            <a:r>
              <a:rPr lang="en-US" dirty="0" smtClean="0"/>
              <a:t>, Raymond. </a:t>
            </a:r>
            <a:r>
              <a:rPr lang="en-US" i="1" dirty="0" smtClean="0"/>
              <a:t>Linguistics and Semiotics in Music.</a:t>
            </a:r>
            <a:r>
              <a:rPr lang="en-US" dirty="0" smtClean="0"/>
              <a:t> Switzerland: Harwood Academic Publishers GmbH, 1992.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 err="1" smtClean="0"/>
              <a:t>Padroni</a:t>
            </a:r>
            <a:r>
              <a:rPr lang="en-US" sz="2900" dirty="0" smtClean="0"/>
              <a:t>, Umberto. “</a:t>
            </a:r>
            <a:r>
              <a:rPr lang="en-US" sz="2900" dirty="0" err="1" smtClean="0"/>
              <a:t>Giacomo</a:t>
            </a:r>
            <a:r>
              <a:rPr lang="en-US" sz="2900" dirty="0" smtClean="0"/>
              <a:t> </a:t>
            </a:r>
            <a:r>
              <a:rPr lang="en-US" sz="2900" dirty="0" err="1" smtClean="0"/>
              <a:t>Setaccioli</a:t>
            </a:r>
            <a:r>
              <a:rPr lang="en-US" sz="2900" dirty="0" smtClean="0"/>
              <a:t>.” </a:t>
            </a:r>
            <a:r>
              <a:rPr lang="en-US" sz="2900" i="1" dirty="0" err="1" smtClean="0"/>
              <a:t>Nuova</a:t>
            </a:r>
            <a:r>
              <a:rPr lang="en-US" sz="2900" i="1" dirty="0" smtClean="0"/>
              <a:t> </a:t>
            </a:r>
            <a:r>
              <a:rPr lang="en-US" sz="2900" i="1" dirty="0" err="1" smtClean="0"/>
              <a:t>Rivista</a:t>
            </a:r>
            <a:r>
              <a:rPr lang="en-US" sz="2900" i="1" dirty="0" smtClean="0"/>
              <a:t> Musicale </a:t>
            </a:r>
            <a:r>
              <a:rPr lang="en-US" sz="2900" i="1" dirty="0" err="1" smtClean="0"/>
              <a:t>Italiana</a:t>
            </a:r>
            <a:r>
              <a:rPr lang="en-US" sz="2900" i="1" dirty="0" smtClean="0"/>
              <a:t>, </a:t>
            </a:r>
            <a:r>
              <a:rPr lang="en-US" sz="2900" dirty="0" smtClean="0"/>
              <a:t>Vol. 32, Issue 1-4, pg. 482.</a:t>
            </a:r>
          </a:p>
          <a:p>
            <a:r>
              <a:rPr lang="en-US" sz="2900" dirty="0" err="1" smtClean="0"/>
              <a:t>Pannain</a:t>
            </a:r>
            <a:r>
              <a:rPr lang="en-US" sz="2900" dirty="0" smtClean="0"/>
              <a:t>, Guido. “</a:t>
            </a:r>
            <a:r>
              <a:rPr lang="en-US" sz="2900" dirty="0" err="1" smtClean="0"/>
              <a:t>Profilo</a:t>
            </a:r>
            <a:r>
              <a:rPr lang="en-US" sz="2900" dirty="0" smtClean="0"/>
              <a:t> musicale </a:t>
            </a:r>
            <a:r>
              <a:rPr lang="en-US" sz="2900" dirty="0" err="1" smtClean="0"/>
              <a:t>di</a:t>
            </a:r>
            <a:r>
              <a:rPr lang="en-US" sz="2900" dirty="0" smtClean="0"/>
              <a:t> </a:t>
            </a:r>
            <a:r>
              <a:rPr lang="en-US" sz="2900" dirty="0" err="1" smtClean="0"/>
              <a:t>Giacomo</a:t>
            </a:r>
            <a:r>
              <a:rPr lang="en-US" sz="2900" dirty="0" smtClean="0"/>
              <a:t> </a:t>
            </a:r>
            <a:r>
              <a:rPr lang="en-US" sz="2900" dirty="0" err="1" smtClean="0"/>
              <a:t>Setaccioli</a:t>
            </a:r>
            <a:r>
              <a:rPr lang="en-US" sz="2900" dirty="0" smtClean="0"/>
              <a:t>.” </a:t>
            </a:r>
            <a:r>
              <a:rPr lang="en-US" sz="2900" i="1" dirty="0" err="1" smtClean="0"/>
              <a:t>Giacomo</a:t>
            </a:r>
            <a:r>
              <a:rPr lang="en-US" sz="2900" i="1" dirty="0" smtClean="0"/>
              <a:t> </a:t>
            </a:r>
            <a:r>
              <a:rPr lang="en-US" sz="2900" i="1" dirty="0" err="1" smtClean="0"/>
              <a:t>Setaccioli</a:t>
            </a:r>
            <a:r>
              <a:rPr lang="en-US" sz="2900" i="1" dirty="0" smtClean="0"/>
              <a:t>.</a:t>
            </a:r>
            <a:r>
              <a:rPr lang="en-US" sz="2900" dirty="0" smtClean="0"/>
              <a:t> Roma: Christen </a:t>
            </a:r>
            <a:r>
              <a:rPr lang="en-US" sz="2900" dirty="0" err="1" smtClean="0"/>
              <a:t>Tipografia</a:t>
            </a:r>
            <a:r>
              <a:rPr lang="en-US" sz="2900" dirty="0" smtClean="0"/>
              <a:t>, 1969. [ITALIAN: needs translation]</a:t>
            </a:r>
          </a:p>
          <a:p>
            <a:r>
              <a:rPr lang="en-US" sz="2900" dirty="0" smtClean="0"/>
              <a:t>Patel, </a:t>
            </a:r>
            <a:r>
              <a:rPr lang="en-US" sz="2900" dirty="0" err="1" smtClean="0"/>
              <a:t>Aniruddh</a:t>
            </a:r>
            <a:r>
              <a:rPr lang="en-US" sz="2900" dirty="0" smtClean="0"/>
              <a:t> D. </a:t>
            </a:r>
            <a:r>
              <a:rPr lang="en-US" sz="2900" i="1" dirty="0" smtClean="0"/>
              <a:t>Music, Language, and the Brain. </a:t>
            </a:r>
            <a:r>
              <a:rPr lang="en-US" sz="2900" dirty="0" smtClean="0"/>
              <a:t>Oxford: Oxford University Press, 2008.</a:t>
            </a:r>
          </a:p>
          <a:p>
            <a:r>
              <a:rPr lang="en-US" sz="2900" dirty="0" smtClean="0"/>
              <a:t>Peirce, Charles S. </a:t>
            </a:r>
            <a:r>
              <a:rPr lang="en-US" sz="2900" i="1" dirty="0" smtClean="0"/>
              <a:t>Philosophical Writings of Peirce,</a:t>
            </a:r>
            <a:r>
              <a:rPr lang="en-US" sz="2900" dirty="0" smtClean="0"/>
              <a:t> edited by Justus </a:t>
            </a:r>
            <a:r>
              <a:rPr lang="en-US" sz="2900" dirty="0" err="1" smtClean="0"/>
              <a:t>Buchler</a:t>
            </a:r>
            <a:r>
              <a:rPr lang="en-US" sz="2900" dirty="0" smtClean="0"/>
              <a:t>. New York: Dover Publications, 1955.</a:t>
            </a:r>
          </a:p>
          <a:p>
            <a:r>
              <a:rPr lang="en-US" sz="2900" dirty="0" smtClean="0"/>
              <a:t>Peyton, Leonard. “New Clarinet Sonata.” </a:t>
            </a:r>
            <a:r>
              <a:rPr lang="en-US" sz="2900" i="1" dirty="0" smtClean="0"/>
              <a:t>Musical Times,</a:t>
            </a:r>
            <a:r>
              <a:rPr lang="en-US" sz="2900" dirty="0" smtClean="0"/>
              <a:t> Volume 62, 1921, pg. 295.</a:t>
            </a:r>
          </a:p>
          <a:p>
            <a:r>
              <a:rPr lang="en-US" sz="2900" dirty="0" smtClean="0"/>
              <a:t>Reiner, Thomas. </a:t>
            </a:r>
            <a:r>
              <a:rPr lang="en-US" sz="2900" i="1" dirty="0" smtClean="0"/>
              <a:t>Semiotics of Musical Time.</a:t>
            </a:r>
            <a:r>
              <a:rPr lang="en-US" sz="2900" dirty="0" smtClean="0"/>
              <a:t> New York: Peter Lang Publishing Inc., 2000.</a:t>
            </a:r>
          </a:p>
          <a:p>
            <a:r>
              <a:rPr lang="en-US" sz="2900" dirty="0" err="1" smtClean="0"/>
              <a:t>Ruwet</a:t>
            </a:r>
            <a:r>
              <a:rPr lang="en-US" sz="2900" dirty="0" smtClean="0"/>
              <a:t>, Nicolas. </a:t>
            </a:r>
            <a:r>
              <a:rPr lang="en-US" sz="2900" i="1" dirty="0" smtClean="0"/>
              <a:t>Syntax and Human Experience</a:t>
            </a:r>
            <a:r>
              <a:rPr lang="en-US" sz="2900" dirty="0" smtClean="0"/>
              <a:t>. Edited and Translated by John A. Goldsmith. Chicago: University of Chicago Press, 1991.</a:t>
            </a:r>
          </a:p>
          <a:p>
            <a:r>
              <a:rPr lang="en-US" sz="2900" dirty="0" err="1" smtClean="0"/>
              <a:t>Setaccioli</a:t>
            </a:r>
            <a:r>
              <a:rPr lang="en-US" sz="2900" dirty="0" smtClean="0"/>
              <a:t>, </a:t>
            </a:r>
            <a:r>
              <a:rPr lang="en-US" sz="2900" dirty="0" err="1" smtClean="0"/>
              <a:t>Giacomo</a:t>
            </a:r>
            <a:r>
              <a:rPr lang="en-US" sz="2900" dirty="0" smtClean="0"/>
              <a:t>. </a:t>
            </a:r>
            <a:r>
              <a:rPr lang="en-US" sz="2900" i="1" dirty="0" smtClean="0"/>
              <a:t>Clarinet Sonata, op. 31.</a:t>
            </a:r>
            <a:r>
              <a:rPr lang="en-US" sz="2900" dirty="0" smtClean="0"/>
              <a:t> Milano: </a:t>
            </a:r>
            <a:r>
              <a:rPr lang="en-US" sz="2900" dirty="0" err="1" smtClean="0"/>
              <a:t>Ricordi</a:t>
            </a:r>
            <a:r>
              <a:rPr lang="en-US" sz="2900" dirty="0" smtClean="0"/>
              <a:t>, 1921. </a:t>
            </a:r>
          </a:p>
          <a:p>
            <a:r>
              <a:rPr lang="en-US" sz="2900" dirty="0" err="1" smtClean="0"/>
              <a:t>Setaccioli</a:t>
            </a:r>
            <a:r>
              <a:rPr lang="en-US" sz="2900" dirty="0" smtClean="0"/>
              <a:t>, </a:t>
            </a:r>
            <a:r>
              <a:rPr lang="en-US" sz="2900" dirty="0" err="1" smtClean="0"/>
              <a:t>Giacomo</a:t>
            </a:r>
            <a:r>
              <a:rPr lang="en-US" sz="2900" dirty="0" smtClean="0"/>
              <a:t>. </a:t>
            </a:r>
            <a:r>
              <a:rPr lang="en-US" sz="2900" i="1" dirty="0" smtClean="0"/>
              <a:t>Debussy è un </a:t>
            </a:r>
            <a:r>
              <a:rPr lang="en-US" sz="2900" i="1" dirty="0" err="1" smtClean="0"/>
              <a:t>Innovatore</a:t>
            </a:r>
            <a:r>
              <a:rPr lang="en-US" sz="2900" i="1" dirty="0" smtClean="0"/>
              <a:t>?: Studio </a:t>
            </a:r>
            <a:r>
              <a:rPr lang="en-US" sz="2900" i="1" dirty="0" err="1" smtClean="0"/>
              <a:t>Critico</a:t>
            </a:r>
            <a:r>
              <a:rPr lang="en-US" sz="2900" i="1" dirty="0" smtClean="0"/>
              <a:t> </a:t>
            </a:r>
            <a:r>
              <a:rPr lang="en-US" sz="2900" i="1" dirty="0" err="1" smtClean="0"/>
              <a:t>Estetico</a:t>
            </a:r>
            <a:r>
              <a:rPr lang="en-US" sz="2900" i="1" dirty="0" smtClean="0"/>
              <a:t>. </a:t>
            </a:r>
            <a:r>
              <a:rPr lang="en-US" sz="2900" dirty="0" smtClean="0"/>
              <a:t>Roma: </a:t>
            </a:r>
            <a:r>
              <a:rPr lang="en-US" sz="2900" dirty="0" err="1" smtClean="0"/>
              <a:t>Edizioni</a:t>
            </a:r>
            <a:r>
              <a:rPr lang="en-US" sz="2900" dirty="0" smtClean="0"/>
              <a:t> </a:t>
            </a:r>
            <a:r>
              <a:rPr lang="en-US" sz="2900" dirty="0" err="1" smtClean="0"/>
              <a:t>Fratelli</a:t>
            </a:r>
            <a:r>
              <a:rPr lang="en-US" sz="2900" dirty="0" smtClean="0"/>
              <a:t> de </a:t>
            </a:r>
            <a:r>
              <a:rPr lang="en-US" sz="2900" dirty="0" err="1" smtClean="0"/>
              <a:t>Santis</a:t>
            </a:r>
            <a:r>
              <a:rPr lang="en-US" sz="2900" dirty="0" smtClean="0"/>
              <a:t>,  1920.</a:t>
            </a:r>
          </a:p>
          <a:p>
            <a:r>
              <a:rPr lang="en-US" sz="2900" dirty="0" err="1" smtClean="0"/>
              <a:t>Tarasti</a:t>
            </a:r>
            <a:r>
              <a:rPr lang="en-US" sz="2900" dirty="0" smtClean="0"/>
              <a:t>, </a:t>
            </a:r>
            <a:r>
              <a:rPr lang="en-US" sz="2900" dirty="0" err="1" smtClean="0"/>
              <a:t>Eero</a:t>
            </a:r>
            <a:r>
              <a:rPr lang="en-US" sz="2900" dirty="0" smtClean="0"/>
              <a:t>. </a:t>
            </a:r>
            <a:r>
              <a:rPr lang="en-US" sz="2900" i="1" dirty="0" smtClean="0"/>
              <a:t>Signs of Music: A Guide to Musical Semiotics. </a:t>
            </a:r>
            <a:r>
              <a:rPr lang="en-US" sz="2900" dirty="0" smtClean="0"/>
              <a:t>Berlin: Walter de </a:t>
            </a:r>
            <a:r>
              <a:rPr lang="en-US" sz="2900" dirty="0" err="1" smtClean="0"/>
              <a:t>Gruyter</a:t>
            </a:r>
            <a:r>
              <a:rPr lang="en-US" sz="2900" dirty="0" smtClean="0"/>
              <a:t> GmbH &amp; Co., 2002.</a:t>
            </a:r>
          </a:p>
          <a:p>
            <a:r>
              <a:rPr lang="en-US" sz="2900" dirty="0" err="1" smtClean="0"/>
              <a:t>Tarasti</a:t>
            </a:r>
            <a:r>
              <a:rPr lang="en-US" sz="2900" dirty="0" smtClean="0"/>
              <a:t>, </a:t>
            </a:r>
            <a:r>
              <a:rPr lang="en-US" sz="2900" dirty="0" err="1" smtClean="0"/>
              <a:t>Eero</a:t>
            </a:r>
            <a:r>
              <a:rPr lang="en-US" sz="2900" dirty="0" smtClean="0"/>
              <a:t>. </a:t>
            </a:r>
            <a:r>
              <a:rPr lang="en-US" sz="2900" i="1" dirty="0" smtClean="0"/>
              <a:t>A Theory of Musical Semiotics.</a:t>
            </a:r>
            <a:r>
              <a:rPr lang="en-US" sz="2900" dirty="0" smtClean="0"/>
              <a:t> Bloomington: Indiana University Press, 1994.</a:t>
            </a:r>
          </a:p>
          <a:p>
            <a:r>
              <a:rPr lang="en-US" sz="2900" dirty="0" smtClean="0"/>
              <a:t>Webb, Michael D. </a:t>
            </a:r>
            <a:r>
              <a:rPr lang="en-US" sz="2900" i="1" dirty="0" smtClean="0"/>
              <a:t>Italian 20</a:t>
            </a:r>
            <a:r>
              <a:rPr lang="en-US" sz="2900" i="1" baseline="30000" dirty="0" smtClean="0"/>
              <a:t>th</a:t>
            </a:r>
            <a:r>
              <a:rPr lang="en-US" sz="2900" i="1" dirty="0" smtClean="0"/>
              <a:t> Century Music: the Quest for Modernity. </a:t>
            </a:r>
            <a:r>
              <a:rPr lang="en-US" sz="2900" dirty="0" smtClean="0"/>
              <a:t>London: Kahn &amp; Averill, 2008.</a:t>
            </a:r>
          </a:p>
          <a:p>
            <a:r>
              <a:rPr lang="en-US" sz="2900" dirty="0" smtClean="0"/>
              <a:t>Williams, </a:t>
            </a:r>
            <a:r>
              <a:rPr lang="en-US" sz="2900" dirty="0" err="1" smtClean="0"/>
              <a:t>Orlo</a:t>
            </a:r>
            <a:r>
              <a:rPr lang="en-US" sz="2900" dirty="0" smtClean="0"/>
              <a:t>. </a:t>
            </a:r>
            <a:r>
              <a:rPr lang="en-US" sz="2900" i="1" dirty="0" err="1" smtClean="0"/>
              <a:t>Giosue</a:t>
            </a:r>
            <a:r>
              <a:rPr lang="en-US" sz="2900" i="1" dirty="0" smtClean="0"/>
              <a:t> Carducci.</a:t>
            </a:r>
            <a:r>
              <a:rPr lang="en-US" sz="2900" dirty="0" smtClean="0"/>
              <a:t> London: Constable &amp; Company, Ltd., 1914.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“Musical Semiotics is a discipline in flux, a science under construction.”—</a:t>
            </a:r>
            <a:r>
              <a:rPr lang="en-US" dirty="0" err="1" smtClean="0"/>
              <a:t>Eero</a:t>
            </a:r>
            <a:r>
              <a:rPr lang="en-US" dirty="0" smtClean="0"/>
              <a:t> </a:t>
            </a:r>
            <a:r>
              <a:rPr lang="en-US" dirty="0" err="1" smtClean="0"/>
              <a:t>Tarasti</a:t>
            </a:r>
            <a:r>
              <a:rPr lang="en-US" dirty="0" smtClean="0"/>
              <a:t>, </a:t>
            </a:r>
            <a:r>
              <a:rPr lang="en-US" i="1" dirty="0" smtClean="0"/>
              <a:t>A Theory of Musical Semiotics</a:t>
            </a:r>
          </a:p>
          <a:p>
            <a:r>
              <a:rPr lang="en-US" dirty="0" smtClean="0"/>
              <a:t>Structural</a:t>
            </a:r>
          </a:p>
          <a:p>
            <a:pPr lvl="1"/>
            <a:r>
              <a:rPr lang="en-US" dirty="0" smtClean="0"/>
              <a:t>Linguistic, grammatical, logical</a:t>
            </a:r>
          </a:p>
          <a:p>
            <a:pPr lvl="1"/>
            <a:r>
              <a:rPr lang="en-US" dirty="0" smtClean="0"/>
              <a:t>Form </a:t>
            </a:r>
            <a:r>
              <a:rPr lang="en-US" dirty="0" smtClean="0"/>
              <a:t>and harmonic structures</a:t>
            </a:r>
          </a:p>
          <a:p>
            <a:pPr lvl="1"/>
            <a:r>
              <a:rPr lang="en-US" dirty="0" smtClean="0"/>
              <a:t>Internally referential, using universal components</a:t>
            </a:r>
          </a:p>
          <a:p>
            <a:r>
              <a:rPr lang="en-US" dirty="0" smtClean="0"/>
              <a:t>Iconic</a:t>
            </a:r>
          </a:p>
          <a:p>
            <a:pPr lvl="1"/>
            <a:r>
              <a:rPr lang="en-US" dirty="0" smtClean="0"/>
              <a:t>Metaphors, symbolism, deeper meaning</a:t>
            </a:r>
          </a:p>
          <a:p>
            <a:pPr lvl="1"/>
            <a:r>
              <a:rPr lang="en-US" dirty="0" smtClean="0"/>
              <a:t>Symbolism, Leitmotifs</a:t>
            </a:r>
          </a:p>
          <a:p>
            <a:pPr lvl="1"/>
            <a:r>
              <a:rPr lang="en-US" dirty="0" smtClean="0"/>
              <a:t>Externally referential, internally functional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Approaches to discovering Semiotic Musical 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1396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Narrativity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Signs/Gestures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Harmonic Structure	</a:t>
            </a:r>
          </a:p>
          <a:p>
            <a:pPr lvl="1"/>
            <a:r>
              <a:rPr lang="en-US" dirty="0" err="1" smtClean="0"/>
              <a:t>Thematization</a:t>
            </a:r>
            <a:endParaRPr lang="en-US" dirty="0" smtClean="0"/>
          </a:p>
          <a:p>
            <a:pPr lvl="1"/>
            <a:r>
              <a:rPr lang="en-US" dirty="0" err="1" smtClean="0"/>
              <a:t>Markedness</a:t>
            </a:r>
            <a:endParaRPr lang="en-US" dirty="0" smtClean="0"/>
          </a:p>
        </p:txBody>
      </p:sp>
      <p:sp>
        <p:nvSpPr>
          <p:cNvPr id="3074" name="AutoShape 2" descr="Image result for robert hatten 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Image result for robert hatten 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8" descr="Image result for robert hatten 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" name="AutoShape 10" descr="Image result for interpreting musical gestures, topics, and trop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4" name="AutoShape 12" descr="Image result for interpreting musical gestures, topics, and trop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038600" y="2590800"/>
            <a:ext cx="4800600" cy="37338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US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Representamen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sign.</a:t>
            </a:r>
            <a:endParaRPr kumimoji="0" lang="en-US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Object: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signified, what is represented by the sign.</a:t>
            </a:r>
            <a:endParaRPr kumimoji="0" lang="en-US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Interpretant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How the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representamen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linked.</a:t>
            </a:r>
            <a:endParaRPr kumimoji="0" lang="en-US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A is a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representamen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(sign), B is an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(signified), and C is an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interpretant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then A means B by virtue of C.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438400" y="3200400"/>
            <a:ext cx="137160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Giacomo</a:t>
            </a:r>
            <a:r>
              <a:rPr lang="en-US" dirty="0" smtClean="0"/>
              <a:t> </a:t>
            </a:r>
            <a:r>
              <a:rPr lang="en-US" dirty="0" err="1" smtClean="0"/>
              <a:t>Setaccioli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3434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1868-1925</a:t>
            </a:r>
          </a:p>
          <a:p>
            <a:r>
              <a:rPr lang="en-US" dirty="0" smtClean="0"/>
              <a:t>Italian composer, conductor, theorist.</a:t>
            </a:r>
          </a:p>
          <a:p>
            <a:r>
              <a:rPr lang="en-US" dirty="0" smtClean="0"/>
              <a:t>Studied flute and composition at </a:t>
            </a:r>
            <a:r>
              <a:rPr lang="en-US" dirty="0" err="1" smtClean="0"/>
              <a:t>Liceo</a:t>
            </a:r>
            <a:r>
              <a:rPr lang="en-US" dirty="0" smtClean="0"/>
              <a:t> Musicale </a:t>
            </a:r>
            <a:r>
              <a:rPr lang="en-US" dirty="0" err="1" smtClean="0"/>
              <a:t>di</a:t>
            </a:r>
            <a:r>
              <a:rPr lang="en-US" dirty="0" smtClean="0"/>
              <a:t> Santa Cecilia.</a:t>
            </a:r>
          </a:p>
          <a:p>
            <a:r>
              <a:rPr lang="en-US" dirty="0" smtClean="0"/>
              <a:t>Most of his works are lost, including a symphony.</a:t>
            </a:r>
          </a:p>
          <a:p>
            <a:endParaRPr lang="en-US" dirty="0"/>
          </a:p>
        </p:txBody>
      </p:sp>
      <p:pic>
        <p:nvPicPr>
          <p:cNvPr id="4" name="Content Placeholder 3" descr="giacomo 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1524000"/>
            <a:ext cx="3095625" cy="4541942"/>
          </a:xfrm>
          <a:prstGeom prst="rect">
            <a:avLst/>
          </a:prstGeom>
          <a:ln w="139700" cap="sq">
            <a:solidFill>
              <a:schemeClr val="accent1"/>
            </a:solidFill>
            <a:prstDash val="solid"/>
            <a:beve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Giacomo</a:t>
            </a:r>
            <a:r>
              <a:rPr lang="en-US" dirty="0" smtClean="0"/>
              <a:t> </a:t>
            </a:r>
            <a:r>
              <a:rPr lang="en-US" dirty="0" err="1" smtClean="0"/>
              <a:t>Setaccioli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1295400"/>
            <a:ext cx="4114800" cy="4937760"/>
          </a:xfrm>
        </p:spPr>
        <p:txBody>
          <a:bodyPr/>
          <a:lstStyle/>
          <a:p>
            <a:r>
              <a:rPr lang="en-US" dirty="0" smtClean="0"/>
              <a:t>“A tendency to strike a balance between elements which are difficult to reconcile is characteristic of </a:t>
            </a:r>
            <a:r>
              <a:rPr lang="en-US" dirty="0" err="1" smtClean="0"/>
              <a:t>Setaccioli’s</a:t>
            </a:r>
            <a:r>
              <a:rPr lang="en-US" dirty="0" smtClean="0"/>
              <a:t> extant work in general.”</a:t>
            </a:r>
            <a:br>
              <a:rPr lang="en-US" dirty="0" smtClean="0"/>
            </a:br>
            <a:r>
              <a:rPr lang="en-US" dirty="0" smtClean="0"/>
              <a:t> –Robert </a:t>
            </a:r>
            <a:r>
              <a:rPr lang="en-US" dirty="0" err="1" smtClean="0"/>
              <a:t>Cognazzo</a:t>
            </a:r>
            <a:r>
              <a:rPr lang="en-US" dirty="0" smtClean="0"/>
              <a:t>, “</a:t>
            </a:r>
            <a:r>
              <a:rPr lang="en-US" dirty="0" err="1" smtClean="0"/>
              <a:t>Setaccioli</a:t>
            </a:r>
            <a:r>
              <a:rPr lang="en-US" dirty="0" smtClean="0"/>
              <a:t>, </a:t>
            </a:r>
            <a:r>
              <a:rPr lang="en-US" dirty="0" err="1" smtClean="0"/>
              <a:t>Giacomo</a:t>
            </a:r>
            <a:r>
              <a:rPr lang="en-US" dirty="0" smtClean="0"/>
              <a:t>,” Grove Music Online</a:t>
            </a:r>
            <a:endParaRPr lang="en-US" dirty="0"/>
          </a:p>
        </p:txBody>
      </p:sp>
      <p:pic>
        <p:nvPicPr>
          <p:cNvPr id="30722" name="Picture 2" descr="Image result for giacomo setaccioli pictu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3276600" cy="4751071"/>
          </a:xfrm>
          <a:prstGeom prst="rect">
            <a:avLst/>
          </a:prstGeom>
          <a:noFill/>
          <a:ln w="34925" cmpd="sng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Sonata for Clarinet and Piano in </a:t>
            </a:r>
            <a:r>
              <a:rPr lang="en-US" dirty="0" err="1" smtClean="0"/>
              <a:t>Eb</a:t>
            </a:r>
            <a:r>
              <a:rPr lang="en-US" dirty="0" smtClean="0"/>
              <a:t>, Op. 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Lyrical, virtuosic, harmonically rich</a:t>
            </a:r>
          </a:p>
          <a:p>
            <a:r>
              <a:rPr lang="en-US" i="1" dirty="0" err="1" smtClean="0"/>
              <a:t>Meriggio</a:t>
            </a:r>
            <a:r>
              <a:rPr lang="en-US" i="1" dirty="0" smtClean="0"/>
              <a:t>: </a:t>
            </a:r>
            <a:r>
              <a:rPr lang="en-US" dirty="0" smtClean="0"/>
              <a:t>Many moods and melodic ideas</a:t>
            </a:r>
            <a:endParaRPr lang="en-US" i="1" dirty="0" smtClean="0"/>
          </a:p>
          <a:p>
            <a:r>
              <a:rPr lang="en-US" i="1" dirty="0" err="1" smtClean="0"/>
              <a:t>Notturno</a:t>
            </a:r>
            <a:r>
              <a:rPr lang="en-US" i="1" dirty="0" smtClean="0"/>
              <a:t>: </a:t>
            </a:r>
            <a:r>
              <a:rPr lang="en-US" dirty="0" smtClean="0"/>
              <a:t>Harmonically complex with a contrasting interlude</a:t>
            </a:r>
            <a:endParaRPr lang="en-US" i="1" dirty="0" smtClean="0"/>
          </a:p>
          <a:p>
            <a:r>
              <a:rPr lang="en-US" i="1" dirty="0" smtClean="0"/>
              <a:t>Alba: </a:t>
            </a:r>
            <a:r>
              <a:rPr lang="en-US" dirty="0" smtClean="0"/>
              <a:t>Virtuosic and bright with </a:t>
            </a:r>
            <a:r>
              <a:rPr lang="en-US" dirty="0" err="1" smtClean="0"/>
              <a:t>Brahmsian</a:t>
            </a:r>
            <a:r>
              <a:rPr lang="en-US" dirty="0" smtClean="0"/>
              <a:t> episodes</a:t>
            </a:r>
            <a:endParaRPr lang="en-US" i="1" dirty="0" smtClean="0"/>
          </a:p>
          <a:p>
            <a:r>
              <a:rPr lang="en-US" dirty="0" smtClean="0"/>
              <a:t>Well-received by critics</a:t>
            </a:r>
          </a:p>
          <a:p>
            <a:r>
              <a:rPr lang="en-US" dirty="0" smtClean="0"/>
              <a:t>Date Unknown/ 1921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“Among the extra-ordinary concerts of the month I must not omit to mention one given at the Philharmonic Hall, in which a new and notable composition of </a:t>
            </a:r>
            <a:r>
              <a:rPr lang="en-US" dirty="0" err="1" smtClean="0"/>
              <a:t>Giacomo</a:t>
            </a:r>
            <a:r>
              <a:rPr lang="en-US" dirty="0" smtClean="0"/>
              <a:t> </a:t>
            </a:r>
            <a:r>
              <a:rPr lang="en-US" dirty="0" err="1" smtClean="0"/>
              <a:t>Setaccioli</a:t>
            </a:r>
            <a:r>
              <a:rPr lang="en-US" dirty="0" smtClean="0"/>
              <a:t> had its baptism. Signor </a:t>
            </a:r>
            <a:r>
              <a:rPr lang="en-US" dirty="0" err="1" smtClean="0"/>
              <a:t>Setaccioli</a:t>
            </a:r>
            <a:r>
              <a:rPr lang="en-US" dirty="0" smtClean="0"/>
              <a:t> is the director of the Philharmonic Society, and his new work, which bears the Opus No. 31, is a Sonata in E flat major, for clarinet and pianoforte. The clarinet as a solo instrument is not much in vogue to-day, and </a:t>
            </a:r>
            <a:r>
              <a:rPr lang="en-US" dirty="0" err="1" smtClean="0"/>
              <a:t>Setaccioli</a:t>
            </a:r>
            <a:r>
              <a:rPr lang="en-US" dirty="0" smtClean="0"/>
              <a:t> has followed the lead of Strauss in trying to restore it to its place of </a:t>
            </a:r>
            <a:r>
              <a:rPr lang="en-US" dirty="0" err="1" smtClean="0"/>
              <a:t>honour</a:t>
            </a:r>
            <a:r>
              <a:rPr lang="en-US" dirty="0" smtClean="0"/>
              <a:t>. The new work, in three movements, had a great success, and has been </a:t>
            </a:r>
            <a:r>
              <a:rPr lang="en-US" dirty="0" err="1" smtClean="0"/>
              <a:t>favourably</a:t>
            </a:r>
            <a:r>
              <a:rPr lang="en-US" dirty="0" smtClean="0"/>
              <a:t> received by all the critics, who recognize in Signor </a:t>
            </a:r>
            <a:r>
              <a:rPr lang="en-US" dirty="0" err="1" smtClean="0"/>
              <a:t>Setaccioli</a:t>
            </a:r>
            <a:r>
              <a:rPr lang="en-US" dirty="0" smtClean="0"/>
              <a:t> one of the foremost musicians that Rome has produced.”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--Leonard Peyton, “New Clarinet Sonata,” </a:t>
            </a:r>
            <a:r>
              <a:rPr lang="en-US" i="1" dirty="0" smtClean="0"/>
              <a:t>Musical Times,</a:t>
            </a:r>
            <a:r>
              <a:rPr lang="en-US" dirty="0" smtClean="0"/>
              <a:t> Volume 62 (1921), 295.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49756</TotalTime>
  <Words>1820</Words>
  <Application>Microsoft Office PowerPoint</Application>
  <PresentationFormat>On-screen Show (4:3)</PresentationFormat>
  <Paragraphs>237</Paragraphs>
  <Slides>36</Slides>
  <Notes>3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Origin</vt:lpstr>
      <vt:lpstr>Giacomo Setaccioli’s Clarinet Sonata: </vt:lpstr>
      <vt:lpstr>Presentation Outline</vt:lpstr>
      <vt:lpstr>Semiotics</vt:lpstr>
      <vt:lpstr>Semiotics</vt:lpstr>
      <vt:lpstr>Approaches to discovering Semiotic Musical Meaning</vt:lpstr>
      <vt:lpstr>Giacomo Setaccioli</vt:lpstr>
      <vt:lpstr>Giacomo Setaccioli</vt:lpstr>
      <vt:lpstr>Sonata for Clarinet and Piano in Eb, Op. 31</vt:lpstr>
      <vt:lpstr>Slide 9</vt:lpstr>
      <vt:lpstr>Extra-Musical References in the Score</vt:lpstr>
      <vt:lpstr>Aurelio Magnani</vt:lpstr>
      <vt:lpstr>Time-of-Day Titles</vt:lpstr>
      <vt:lpstr>“Sole E Amore” by Giosue Carducci</vt:lpstr>
      <vt:lpstr>Translation “Sunlight and Love”</vt:lpstr>
      <vt:lpstr>Meriggio</vt:lpstr>
      <vt:lpstr>Signs</vt:lpstr>
      <vt:lpstr>Declamatory Sign</vt:lpstr>
      <vt:lpstr>Sighing Sign</vt:lpstr>
      <vt:lpstr>Duality of the signs</vt:lpstr>
      <vt:lpstr>Narrativity from the signs</vt:lpstr>
      <vt:lpstr>Rising Sign</vt:lpstr>
      <vt:lpstr>Harmonic Outline</vt:lpstr>
      <vt:lpstr>Transition</vt:lpstr>
      <vt:lpstr>Second theme</vt:lpstr>
      <vt:lpstr>Ending</vt:lpstr>
      <vt:lpstr>Notturno</vt:lpstr>
      <vt:lpstr>Topic Theory</vt:lpstr>
      <vt:lpstr>B material</vt:lpstr>
      <vt:lpstr>Alba</vt:lpstr>
      <vt:lpstr>Neighbor Sign</vt:lpstr>
      <vt:lpstr>Performance</vt:lpstr>
      <vt:lpstr>Conclusion</vt:lpstr>
      <vt:lpstr>Bibliography</vt:lpstr>
      <vt:lpstr>Bibliography continued</vt:lpstr>
      <vt:lpstr>Bibliography continued</vt:lpstr>
      <vt:lpstr>Bibliography continued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Giacomo Setaccioli’s Clarinet Sonata</dc:title>
  <dc:creator>Cassandra O'Brien</dc:creator>
  <cp:lastModifiedBy>Cassandra O'Brien</cp:lastModifiedBy>
  <cp:revision>955</cp:revision>
  <dcterms:created xsi:type="dcterms:W3CDTF">2017-03-24T03:03:38Z</dcterms:created>
  <dcterms:modified xsi:type="dcterms:W3CDTF">2017-05-01T03:09:13Z</dcterms:modified>
</cp:coreProperties>
</file>